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1"/>
  </p:notesMasterIdLst>
  <p:sldIdLst>
    <p:sldId id="256" r:id="rId2"/>
    <p:sldId id="261" r:id="rId3"/>
    <p:sldId id="279" r:id="rId4"/>
    <p:sldId id="277" r:id="rId5"/>
    <p:sldId id="276" r:id="rId6"/>
    <p:sldId id="281" r:id="rId7"/>
    <p:sldId id="258" r:id="rId8"/>
    <p:sldId id="282" r:id="rId9"/>
    <p:sldId id="264" r:id="rId10"/>
    <p:sldId id="283" r:id="rId11"/>
    <p:sldId id="259" r:id="rId12"/>
    <p:sldId id="262" r:id="rId13"/>
    <p:sldId id="260" r:id="rId14"/>
    <p:sldId id="272" r:id="rId15"/>
    <p:sldId id="266" r:id="rId16"/>
    <p:sldId id="267" r:id="rId17"/>
    <p:sldId id="263" r:id="rId18"/>
    <p:sldId id="265" r:id="rId19"/>
    <p:sldId id="280"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162" autoAdjust="0"/>
    <p:restoredTop sz="95560" autoAdjust="0"/>
  </p:normalViewPr>
  <p:slideViewPr>
    <p:cSldViewPr>
      <p:cViewPr>
        <p:scale>
          <a:sx n="80" d="100"/>
          <a:sy n="80" d="100"/>
        </p:scale>
        <p:origin x="-852"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C73FA-E69A-4964-8DB9-FAD6B7F6A782}" type="datetimeFigureOut">
              <a:rPr lang="en-US" smtClean="0"/>
              <a:t>4/30/2013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7CDCB6-7B75-4D13-8113-AAE5CE37F527}" type="slidenum">
              <a:rPr lang="en-US" smtClean="0"/>
              <a:t>‹#›</a:t>
            </a:fld>
            <a:endParaRPr lang="en-US" dirty="0"/>
          </a:p>
        </p:txBody>
      </p:sp>
    </p:spTree>
    <p:extLst>
      <p:ext uri="{BB962C8B-B14F-4D97-AF65-F5344CB8AC3E}">
        <p14:creationId xmlns:p14="http://schemas.microsoft.com/office/powerpoint/2010/main" val="1596166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Tweets	Pos	Neg	Total</a:t>
            </a:r>
          </a:p>
          <a:p>
            <a:r>
              <a:rPr lang="pt-BR" sz="1200" b="0" i="0" u="none" strike="noStrike" kern="1200" dirty="0" smtClean="0">
                <a:solidFill>
                  <a:schemeClr val="tx1"/>
                </a:solidFill>
                <a:effectLst/>
                <a:latin typeface="+mn-lt"/>
                <a:ea typeface="+mn-ea"/>
                <a:cs typeface="+mn-cs"/>
              </a:rPr>
              <a:t>Miros</a:t>
            </a:r>
            <a:r>
              <a:rPr lang="pt-BR" dirty="0" smtClean="0"/>
              <a:t> 	</a:t>
            </a:r>
            <a:r>
              <a:rPr lang="pt-BR" sz="1200" b="0" i="0" u="none" strike="noStrike" kern="1200" dirty="0" smtClean="0">
                <a:solidFill>
                  <a:schemeClr val="tx1"/>
                </a:solidFill>
                <a:effectLst/>
                <a:latin typeface="+mn-lt"/>
                <a:ea typeface="+mn-ea"/>
                <a:cs typeface="+mn-cs"/>
              </a:rPr>
              <a:t>1583</a:t>
            </a:r>
            <a:r>
              <a:rPr lang="pt-BR" dirty="0" smtClean="0"/>
              <a:t> 	</a:t>
            </a:r>
            <a:r>
              <a:rPr lang="pt-BR" sz="1200" b="0" i="0" u="none" strike="noStrike" kern="1200" dirty="0" smtClean="0">
                <a:solidFill>
                  <a:schemeClr val="tx1"/>
                </a:solidFill>
                <a:effectLst/>
                <a:latin typeface="+mn-lt"/>
                <a:ea typeface="+mn-ea"/>
                <a:cs typeface="+mn-cs"/>
              </a:rPr>
              <a:t>1700</a:t>
            </a:r>
            <a:r>
              <a:rPr lang="pt-BR" dirty="0" smtClean="0"/>
              <a:t> 	</a:t>
            </a:r>
            <a:r>
              <a:rPr lang="pt-BR" sz="1200" b="0" i="0" u="none" strike="noStrike" kern="1200" dirty="0" smtClean="0">
                <a:solidFill>
                  <a:schemeClr val="tx1"/>
                </a:solidFill>
                <a:effectLst/>
                <a:latin typeface="+mn-lt"/>
                <a:ea typeface="+mn-ea"/>
                <a:cs typeface="+mn-cs"/>
              </a:rPr>
              <a:t>3283</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Nestle</a:t>
            </a:r>
            <a:r>
              <a:rPr lang="pt-BR" dirty="0" smtClean="0"/>
              <a:t> 	</a:t>
            </a:r>
            <a:r>
              <a:rPr lang="pt-BR" sz="1200" b="0" i="0" u="none" strike="noStrike" kern="1200" dirty="0" smtClean="0">
                <a:solidFill>
                  <a:schemeClr val="tx1"/>
                </a:solidFill>
                <a:effectLst/>
                <a:latin typeface="+mn-lt"/>
                <a:ea typeface="+mn-ea"/>
                <a:cs typeface="+mn-cs"/>
              </a:rPr>
              <a:t>1862</a:t>
            </a:r>
            <a:r>
              <a:rPr lang="pt-BR" dirty="0" smtClean="0"/>
              <a:t> 	</a:t>
            </a:r>
            <a:r>
              <a:rPr lang="pt-BR" sz="1200" b="0" i="0" u="none" strike="noStrike" kern="1200" dirty="0" smtClean="0">
                <a:solidFill>
                  <a:schemeClr val="tx1"/>
                </a:solidFill>
                <a:effectLst/>
                <a:latin typeface="+mn-lt"/>
                <a:ea typeface="+mn-ea"/>
                <a:cs typeface="+mn-cs"/>
              </a:rPr>
              <a:t>1871</a:t>
            </a:r>
            <a:r>
              <a:rPr lang="pt-BR" dirty="0" smtClean="0"/>
              <a:t> 	</a:t>
            </a:r>
            <a:r>
              <a:rPr lang="pt-BR" sz="1200" b="0" i="0" u="none" strike="noStrike" kern="1200" dirty="0" smtClean="0">
                <a:solidFill>
                  <a:schemeClr val="tx1"/>
                </a:solidFill>
                <a:effectLst/>
                <a:latin typeface="+mn-lt"/>
                <a:ea typeface="+mn-ea"/>
                <a:cs typeface="+mn-cs"/>
              </a:rPr>
              <a:t>3733</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Ikea</a:t>
            </a:r>
            <a:r>
              <a:rPr lang="pt-BR" dirty="0" smtClean="0"/>
              <a:t> 	</a:t>
            </a:r>
            <a:r>
              <a:rPr lang="pt-BR" sz="1200" b="0" i="0" u="none" strike="noStrike" kern="1200" dirty="0" smtClean="0">
                <a:solidFill>
                  <a:schemeClr val="tx1"/>
                </a:solidFill>
                <a:effectLst/>
                <a:latin typeface="+mn-lt"/>
                <a:ea typeface="+mn-ea"/>
                <a:cs typeface="+mn-cs"/>
              </a:rPr>
              <a:t>1325</a:t>
            </a:r>
            <a:r>
              <a:rPr lang="pt-BR" dirty="0" smtClean="0"/>
              <a:t> 	</a:t>
            </a:r>
            <a:r>
              <a:rPr lang="pt-BR" sz="1200" b="0" i="0" u="none" strike="noStrike" kern="1200" dirty="0" smtClean="0">
                <a:solidFill>
                  <a:schemeClr val="tx1"/>
                </a:solidFill>
                <a:effectLst/>
                <a:latin typeface="+mn-lt"/>
                <a:ea typeface="+mn-ea"/>
                <a:cs typeface="+mn-cs"/>
              </a:rPr>
              <a:t>1443</a:t>
            </a:r>
            <a:r>
              <a:rPr lang="pt-BR" dirty="0" smtClean="0"/>
              <a:t> 	</a:t>
            </a:r>
            <a:r>
              <a:rPr lang="pt-BR" sz="1200" b="0" i="0" u="none" strike="noStrike" kern="1200" dirty="0" smtClean="0">
                <a:solidFill>
                  <a:schemeClr val="tx1"/>
                </a:solidFill>
                <a:effectLst/>
                <a:latin typeface="+mn-lt"/>
                <a:ea typeface="+mn-ea"/>
                <a:cs typeface="+mn-cs"/>
              </a:rPr>
              <a:t>2768</a:t>
            </a:r>
            <a:r>
              <a:rPr lang="pt-BR" dirty="0" smtClean="0"/>
              <a:t> 	</a:t>
            </a:r>
            <a:r>
              <a:rPr lang="pt-BR" sz="1200" b="0" i="0" u="none" strike="noStrike" kern="1200" dirty="0" smtClean="0">
                <a:solidFill>
                  <a:schemeClr val="tx1"/>
                </a:solidFill>
                <a:effectLst/>
                <a:latin typeface="+mn-lt"/>
                <a:ea typeface="+mn-ea"/>
                <a:cs typeface="+mn-cs"/>
              </a:rPr>
              <a:t>%</a:t>
            </a:r>
          </a:p>
          <a:p>
            <a:r>
              <a:rPr lang="pt-BR" sz="1200" b="0" i="0" u="none" strike="noStrike" kern="1200" dirty="0" smtClean="0">
                <a:solidFill>
                  <a:schemeClr val="tx1"/>
                </a:solidFill>
                <a:effectLst/>
                <a:latin typeface="+mn-lt"/>
                <a:ea typeface="+mn-ea"/>
                <a:cs typeface="+mn-cs"/>
              </a:rPr>
              <a:t>Total</a:t>
            </a:r>
            <a:r>
              <a:rPr lang="pt-BR" dirty="0" smtClean="0"/>
              <a:t> 	</a:t>
            </a:r>
            <a:r>
              <a:rPr lang="pt-BR" sz="1200" b="0" i="0" u="none" strike="noStrike" kern="1200" dirty="0" smtClean="0">
                <a:solidFill>
                  <a:schemeClr val="tx1"/>
                </a:solidFill>
                <a:effectLst/>
                <a:latin typeface="+mn-lt"/>
                <a:ea typeface="+mn-ea"/>
                <a:cs typeface="+mn-cs"/>
              </a:rPr>
              <a:t>4770</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r>
              <a:rPr lang="pt-BR" sz="1200" b="0" i="0" u="none" strike="noStrike" kern="1200" dirty="0" smtClean="0">
                <a:solidFill>
                  <a:schemeClr val="tx1"/>
                </a:solidFill>
                <a:effectLst/>
                <a:latin typeface="+mn-lt"/>
                <a:ea typeface="+mn-ea"/>
                <a:cs typeface="+mn-cs"/>
              </a:rPr>
              <a:t>9784</a:t>
            </a:r>
            <a:r>
              <a:rPr lang="pt-BR" dirty="0" smtClean="0"/>
              <a:t> 	</a:t>
            </a:r>
            <a:r>
              <a:rPr lang="pt-BR" sz="1200" b="0" i="0" u="none" strike="noStrike" kern="1200" dirty="0" smtClean="0">
                <a:solidFill>
                  <a:schemeClr val="tx1"/>
                </a:solidFill>
                <a:effectLst/>
                <a:latin typeface="+mn-lt"/>
                <a:ea typeface="+mn-ea"/>
                <a:cs typeface="+mn-cs"/>
              </a:rPr>
              <a:t>0.487531</a:t>
            </a:r>
            <a:r>
              <a:rPr lang="pt-BR" dirty="0" smtClean="0"/>
              <a:t> </a:t>
            </a:r>
          </a:p>
          <a:p>
            <a:endParaRPr lang="pt-BR" dirty="0" smtClean="0"/>
          </a:p>
          <a:p>
            <a:r>
              <a:rPr lang="pt-BR" dirty="0" smtClean="0"/>
              <a:t>YouTube	Pos	Neg	Total</a:t>
            </a:r>
          </a:p>
          <a:p>
            <a:r>
              <a:rPr lang="pt-BR" sz="1200" b="0" i="0" u="none" strike="noStrike" kern="1200" dirty="0" smtClean="0">
                <a:solidFill>
                  <a:schemeClr val="tx1"/>
                </a:solidFill>
                <a:effectLst/>
                <a:latin typeface="+mn-lt"/>
                <a:ea typeface="+mn-ea"/>
                <a:cs typeface="+mn-cs"/>
              </a:rPr>
              <a:t>Miros</a:t>
            </a:r>
            <a:r>
              <a:rPr lang="pt-BR" dirty="0" smtClean="0"/>
              <a:t> 	</a:t>
            </a:r>
            <a:r>
              <a:rPr lang="pt-BR" sz="1200" b="0" i="0" u="none" strike="noStrike" kern="1200" dirty="0" smtClean="0">
                <a:solidFill>
                  <a:schemeClr val="tx1"/>
                </a:solidFill>
                <a:effectLst/>
                <a:latin typeface="+mn-lt"/>
                <a:ea typeface="+mn-ea"/>
                <a:cs typeface="+mn-cs"/>
              </a:rPr>
              <a:t>3222</a:t>
            </a:r>
            <a:r>
              <a:rPr lang="pt-BR" dirty="0" smtClean="0"/>
              <a:t> 	</a:t>
            </a:r>
            <a:r>
              <a:rPr lang="pt-BR" sz="1200" b="0" i="0" u="none" strike="noStrike" kern="1200" dirty="0" smtClean="0">
                <a:solidFill>
                  <a:schemeClr val="tx1"/>
                </a:solidFill>
                <a:effectLst/>
                <a:latin typeface="+mn-lt"/>
                <a:ea typeface="+mn-ea"/>
                <a:cs typeface="+mn-cs"/>
              </a:rPr>
              <a:t>2635</a:t>
            </a:r>
            <a:r>
              <a:rPr lang="pt-BR" dirty="0" smtClean="0"/>
              <a:t> 	</a:t>
            </a:r>
            <a:r>
              <a:rPr lang="pt-BR" sz="1200" b="0" i="0" u="none" strike="noStrike" kern="1200" dirty="0" smtClean="0">
                <a:solidFill>
                  <a:schemeClr val="tx1"/>
                </a:solidFill>
                <a:effectLst/>
                <a:latin typeface="+mn-lt"/>
                <a:ea typeface="+mn-ea"/>
                <a:cs typeface="+mn-cs"/>
              </a:rPr>
              <a:t>5857</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Nestle</a:t>
            </a:r>
            <a:r>
              <a:rPr lang="pt-BR" dirty="0" smtClean="0"/>
              <a:t> 	</a:t>
            </a:r>
            <a:r>
              <a:rPr lang="pt-BR" sz="1200" b="0" i="0" u="none" strike="noStrike" kern="1200" dirty="0" smtClean="0">
                <a:solidFill>
                  <a:schemeClr val="tx1"/>
                </a:solidFill>
                <a:effectLst/>
                <a:latin typeface="+mn-lt"/>
                <a:ea typeface="+mn-ea"/>
                <a:cs typeface="+mn-cs"/>
              </a:rPr>
              <a:t>373</a:t>
            </a:r>
            <a:r>
              <a:rPr lang="pt-BR" dirty="0" smtClean="0"/>
              <a:t> 	</a:t>
            </a:r>
            <a:r>
              <a:rPr lang="pt-BR" sz="1200" b="0" i="0" u="none" strike="noStrike" kern="1200" dirty="0" smtClean="0">
                <a:solidFill>
                  <a:schemeClr val="tx1"/>
                </a:solidFill>
                <a:effectLst/>
                <a:latin typeface="+mn-lt"/>
                <a:ea typeface="+mn-ea"/>
                <a:cs typeface="+mn-cs"/>
              </a:rPr>
              <a:t>313</a:t>
            </a:r>
            <a:r>
              <a:rPr lang="pt-BR" dirty="0" smtClean="0"/>
              <a:t> 	</a:t>
            </a:r>
            <a:r>
              <a:rPr lang="pt-BR" sz="1200" b="0" i="0" u="none" strike="noStrike" kern="1200" dirty="0" smtClean="0">
                <a:solidFill>
                  <a:schemeClr val="tx1"/>
                </a:solidFill>
                <a:effectLst/>
                <a:latin typeface="+mn-lt"/>
                <a:ea typeface="+mn-ea"/>
                <a:cs typeface="+mn-cs"/>
              </a:rPr>
              <a:t>686</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Ikea</a:t>
            </a:r>
            <a:r>
              <a:rPr lang="pt-BR" dirty="0" smtClean="0"/>
              <a:t> 	</a:t>
            </a:r>
            <a:r>
              <a:rPr lang="pt-BR" sz="1200" b="0" i="0" u="none" strike="noStrike" kern="1200" dirty="0" smtClean="0">
                <a:solidFill>
                  <a:schemeClr val="tx1"/>
                </a:solidFill>
                <a:effectLst/>
                <a:latin typeface="+mn-lt"/>
                <a:ea typeface="+mn-ea"/>
                <a:cs typeface="+mn-cs"/>
              </a:rPr>
              <a:t>592</a:t>
            </a:r>
            <a:r>
              <a:rPr lang="pt-BR" dirty="0" smtClean="0"/>
              <a:t> 	</a:t>
            </a:r>
            <a:r>
              <a:rPr lang="pt-BR" sz="1200" b="0" i="0" u="none" strike="noStrike" kern="1200" dirty="0" smtClean="0">
                <a:solidFill>
                  <a:schemeClr val="tx1"/>
                </a:solidFill>
                <a:effectLst/>
                <a:latin typeface="+mn-lt"/>
                <a:ea typeface="+mn-ea"/>
                <a:cs typeface="+mn-cs"/>
              </a:rPr>
              <a:t>443</a:t>
            </a:r>
            <a:r>
              <a:rPr lang="pt-BR" dirty="0" smtClean="0"/>
              <a:t> 	</a:t>
            </a:r>
            <a:r>
              <a:rPr lang="pt-BR" sz="1200" b="0" i="0" u="none" strike="noStrike" kern="1200" dirty="0" smtClean="0">
                <a:solidFill>
                  <a:schemeClr val="tx1"/>
                </a:solidFill>
                <a:effectLst/>
                <a:latin typeface="+mn-lt"/>
                <a:ea typeface="+mn-ea"/>
                <a:cs typeface="+mn-cs"/>
              </a:rPr>
              <a:t>1035</a:t>
            </a:r>
            <a:r>
              <a:rPr lang="pt-BR" dirty="0" smtClean="0"/>
              <a:t> 	</a:t>
            </a:r>
            <a:r>
              <a:rPr lang="pt-BR" sz="1200" b="0" i="0" u="none" strike="noStrike" kern="1200" dirty="0" smtClean="0">
                <a:solidFill>
                  <a:schemeClr val="tx1"/>
                </a:solidFill>
                <a:effectLst/>
                <a:latin typeface="+mn-lt"/>
                <a:ea typeface="+mn-ea"/>
                <a:cs typeface="+mn-cs"/>
              </a:rPr>
              <a:t>%</a:t>
            </a:r>
            <a:r>
              <a:rPr lang="pt-BR" dirty="0" smtClean="0"/>
              <a:t> </a:t>
            </a:r>
          </a:p>
          <a:p>
            <a:r>
              <a:rPr lang="pt-BR" sz="1200" b="0" i="0" u="none" strike="noStrike" kern="1200" dirty="0" smtClean="0">
                <a:solidFill>
                  <a:schemeClr val="tx1"/>
                </a:solidFill>
                <a:effectLst/>
                <a:latin typeface="+mn-lt"/>
                <a:ea typeface="+mn-ea"/>
                <a:cs typeface="+mn-cs"/>
              </a:rPr>
              <a:t>Total</a:t>
            </a:r>
            <a:r>
              <a:rPr lang="pt-BR" dirty="0" smtClean="0"/>
              <a:t> 	</a:t>
            </a:r>
            <a:r>
              <a:rPr lang="pt-BR" sz="1200" b="0" i="0" u="none" strike="noStrike" kern="1200" dirty="0" smtClean="0">
                <a:solidFill>
                  <a:schemeClr val="tx1"/>
                </a:solidFill>
                <a:effectLst/>
                <a:latin typeface="+mn-lt"/>
                <a:ea typeface="+mn-ea"/>
                <a:cs typeface="+mn-cs"/>
              </a:rPr>
              <a:t>4187</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r>
              <a:rPr lang="pt-BR" sz="1200" b="0" i="0" u="none" strike="noStrike" kern="1200" dirty="0" smtClean="0">
                <a:solidFill>
                  <a:schemeClr val="tx1"/>
                </a:solidFill>
                <a:effectLst/>
                <a:latin typeface="+mn-lt"/>
                <a:ea typeface="+mn-ea"/>
                <a:cs typeface="+mn-cs"/>
              </a:rPr>
              <a:t>7578</a:t>
            </a:r>
            <a:r>
              <a:rPr lang="pt-BR" dirty="0" smtClean="0"/>
              <a:t> 	</a:t>
            </a:r>
            <a:r>
              <a:rPr lang="pt-BR" sz="1200" b="0" i="0" u="none" strike="noStrike" kern="1200" dirty="0" smtClean="0">
                <a:solidFill>
                  <a:schemeClr val="tx1"/>
                </a:solidFill>
                <a:effectLst/>
                <a:latin typeface="+mn-lt"/>
                <a:ea typeface="+mn-ea"/>
                <a:cs typeface="+mn-cs"/>
              </a:rPr>
              <a:t>0.55252</a:t>
            </a:r>
            <a:r>
              <a:rPr lang="pt-BR" dirty="0" smtClean="0"/>
              <a:t> </a:t>
            </a:r>
          </a:p>
        </p:txBody>
      </p:sp>
      <p:sp>
        <p:nvSpPr>
          <p:cNvPr id="4" name="Slide Number Placeholder 3"/>
          <p:cNvSpPr>
            <a:spLocks noGrp="1"/>
          </p:cNvSpPr>
          <p:nvPr>
            <p:ph type="sldNum" sz="quarter" idx="10"/>
          </p:nvPr>
        </p:nvSpPr>
        <p:spPr/>
        <p:txBody>
          <a:bodyPr/>
          <a:lstStyle/>
          <a:p>
            <a:fld id="{347CDCB6-7B75-4D13-8113-AAE5CE37F527}" type="slidenum">
              <a:rPr lang="en-US" smtClean="0"/>
              <a:t>7</a:t>
            </a:fld>
            <a:endParaRPr lang="en-US" dirty="0"/>
          </a:p>
        </p:txBody>
      </p:sp>
    </p:spTree>
    <p:extLst>
      <p:ext uri="{BB962C8B-B14F-4D97-AF65-F5344CB8AC3E}">
        <p14:creationId xmlns:p14="http://schemas.microsoft.com/office/powerpoint/2010/main" val="279037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Tweets</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Pos</a:t>
            </a:r>
            <a:r>
              <a:rPr lang="en-US" dirty="0" smtClean="0"/>
              <a:t> 	</a:t>
            </a:r>
            <a:r>
              <a:rPr lang="en-US" sz="1200" b="0" i="0" u="none" strike="noStrike" kern="1200" dirty="0" smtClean="0">
                <a:solidFill>
                  <a:schemeClr val="tx1"/>
                </a:solidFill>
                <a:effectLst/>
                <a:latin typeface="+mn-lt"/>
                <a:ea typeface="+mn-ea"/>
                <a:cs typeface="+mn-cs"/>
              </a:rPr>
              <a:t>Neg</a:t>
            </a:r>
            <a:r>
              <a:rPr lang="en-US" dirty="0" smtClean="0"/>
              <a:t> 	</a:t>
            </a:r>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coca cola</a:t>
            </a:r>
            <a:r>
              <a:rPr lang="en-US" dirty="0" smtClean="0"/>
              <a:t> 	</a:t>
            </a:r>
            <a:r>
              <a:rPr lang="en-US" sz="1200" b="0" i="0" u="none" strike="noStrike" kern="1200" dirty="0" smtClean="0">
                <a:solidFill>
                  <a:schemeClr val="tx1"/>
                </a:solidFill>
                <a:effectLst/>
                <a:latin typeface="+mn-lt"/>
                <a:ea typeface="+mn-ea"/>
                <a:cs typeface="+mn-cs"/>
              </a:rPr>
              <a:t>1511</a:t>
            </a:r>
            <a:r>
              <a:rPr lang="en-US" dirty="0" smtClean="0"/>
              <a:t> 	</a:t>
            </a:r>
            <a:r>
              <a:rPr lang="en-US" sz="1200" b="0" i="0" u="none" strike="noStrike" kern="1200" dirty="0" smtClean="0">
                <a:solidFill>
                  <a:schemeClr val="tx1"/>
                </a:solidFill>
                <a:effectLst/>
                <a:latin typeface="+mn-lt"/>
                <a:ea typeface="+mn-ea"/>
                <a:cs typeface="+mn-cs"/>
              </a:rPr>
              <a:t>1518</a:t>
            </a:r>
            <a:r>
              <a:rPr lang="en-US" dirty="0" smtClean="0"/>
              <a:t> 	</a:t>
            </a:r>
            <a:r>
              <a:rPr lang="en-US" sz="1200" b="0" i="0" u="none" strike="noStrike" kern="1200" dirty="0" smtClean="0">
                <a:solidFill>
                  <a:schemeClr val="tx1"/>
                </a:solidFill>
                <a:effectLst/>
                <a:latin typeface="+mn-lt"/>
                <a:ea typeface="+mn-ea"/>
                <a:cs typeface="+mn-cs"/>
              </a:rPr>
              <a:t>3029</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1234</a:t>
            </a:r>
            <a:r>
              <a:rPr lang="en-US" dirty="0" smtClean="0"/>
              <a:t> 	</a:t>
            </a:r>
            <a:r>
              <a:rPr lang="en-US" sz="1200" b="0" i="0" u="none" strike="noStrike" kern="1200" dirty="0" smtClean="0">
                <a:solidFill>
                  <a:schemeClr val="tx1"/>
                </a:solidFill>
                <a:effectLst/>
                <a:latin typeface="+mn-lt"/>
                <a:ea typeface="+mn-ea"/>
                <a:cs typeface="+mn-cs"/>
              </a:rPr>
              <a:t>1394</a:t>
            </a:r>
            <a:r>
              <a:rPr lang="en-US" dirty="0" smtClean="0"/>
              <a:t> 	</a:t>
            </a:r>
            <a:r>
              <a:rPr lang="en-US" sz="1200" b="0" i="0" u="none" strike="noStrike" kern="1200" dirty="0" smtClean="0">
                <a:solidFill>
                  <a:schemeClr val="tx1"/>
                </a:solidFill>
                <a:effectLst/>
                <a:latin typeface="+mn-lt"/>
                <a:ea typeface="+mn-ea"/>
                <a:cs typeface="+mn-cs"/>
              </a:rPr>
              <a:t>2628</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807</a:t>
            </a:r>
            <a:r>
              <a:rPr lang="en-US" dirty="0" smtClean="0"/>
              <a:t> 	</a:t>
            </a:r>
            <a:r>
              <a:rPr lang="en-US" sz="1200" b="0" i="0" u="none" strike="noStrike" kern="1200" dirty="0" smtClean="0">
                <a:solidFill>
                  <a:schemeClr val="tx1"/>
                </a:solidFill>
                <a:effectLst/>
                <a:latin typeface="+mn-lt"/>
                <a:ea typeface="+mn-ea"/>
                <a:cs typeface="+mn-cs"/>
              </a:rPr>
              <a:t>1235</a:t>
            </a:r>
            <a:r>
              <a:rPr lang="en-US" dirty="0" smtClean="0"/>
              <a:t> 	</a:t>
            </a:r>
            <a:r>
              <a:rPr lang="en-US" sz="1200" b="0" i="0" u="none" strike="noStrike" kern="1200" dirty="0" smtClean="0">
                <a:solidFill>
                  <a:schemeClr val="tx1"/>
                </a:solidFill>
                <a:effectLst/>
                <a:latin typeface="+mn-lt"/>
                <a:ea typeface="+mn-ea"/>
                <a:cs typeface="+mn-cs"/>
              </a:rPr>
              <a:t>2042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3552</a:t>
            </a:r>
            <a:r>
              <a:rPr lang="en-US" dirty="0" smtClean="0"/>
              <a:t> 	</a:t>
            </a:r>
            <a:r>
              <a:rPr lang="en-US" sz="1200" b="0" i="0" u="none" strike="noStrike" kern="1200" dirty="0" smtClean="0">
                <a:solidFill>
                  <a:schemeClr val="tx1"/>
                </a:solidFill>
                <a:effectLst/>
                <a:latin typeface="+mn-lt"/>
                <a:ea typeface="+mn-ea"/>
                <a:cs typeface="+mn-cs"/>
              </a:rPr>
              <a:t>4147</a:t>
            </a:r>
            <a:r>
              <a:rPr lang="en-US" dirty="0" smtClean="0"/>
              <a:t> 	</a:t>
            </a:r>
            <a:r>
              <a:rPr lang="en-US" sz="1200" b="0" i="0" u="none" strike="noStrike" kern="1200" dirty="0" smtClean="0">
                <a:solidFill>
                  <a:schemeClr val="tx1"/>
                </a:solidFill>
                <a:effectLst/>
                <a:latin typeface="+mn-lt"/>
                <a:ea typeface="+mn-ea"/>
                <a:cs typeface="+mn-cs"/>
              </a:rPr>
              <a:t>7699</a:t>
            </a:r>
            <a:r>
              <a:rPr lang="en-US" dirty="0" smtClean="0"/>
              <a:t> 	</a:t>
            </a:r>
            <a:r>
              <a:rPr lang="en-US" sz="1200" b="0" i="0" u="none" strike="noStrike" kern="1200" dirty="0" smtClean="0">
                <a:solidFill>
                  <a:schemeClr val="tx1"/>
                </a:solidFill>
                <a:effectLst/>
                <a:latin typeface="+mn-lt"/>
                <a:ea typeface="+mn-ea"/>
                <a:cs typeface="+mn-cs"/>
              </a:rPr>
              <a:t>0.461359</a:t>
            </a:r>
            <a:r>
              <a:rPr lang="en-US" dirty="0" smtClean="0"/>
              <a:t> </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YouTube	Pos</a:t>
            </a:r>
            <a:r>
              <a:rPr lang="en-US" dirty="0" smtClean="0"/>
              <a:t> 	</a:t>
            </a:r>
            <a:r>
              <a:rPr lang="en-US" sz="1200" b="0" i="0" u="none" strike="noStrike" kern="1200" dirty="0" smtClean="0">
                <a:solidFill>
                  <a:schemeClr val="tx1"/>
                </a:solidFill>
                <a:effectLst/>
                <a:latin typeface="+mn-lt"/>
                <a:ea typeface="+mn-ea"/>
                <a:cs typeface="+mn-cs"/>
              </a:rPr>
              <a:t>Neg</a:t>
            </a:r>
            <a:r>
              <a:rPr lang="en-US" dirty="0" smtClean="0"/>
              <a:t> 	</a:t>
            </a:r>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coca cola</a:t>
            </a:r>
            <a:r>
              <a:rPr lang="en-US" dirty="0" smtClean="0"/>
              <a:t> 	</a:t>
            </a:r>
            <a:r>
              <a:rPr lang="en-US" sz="1200" b="0" i="0" u="none" strike="noStrike" kern="1200" dirty="0" smtClean="0">
                <a:solidFill>
                  <a:schemeClr val="tx1"/>
                </a:solidFill>
                <a:effectLst/>
                <a:latin typeface="+mn-lt"/>
                <a:ea typeface="+mn-ea"/>
                <a:cs typeface="+mn-cs"/>
              </a:rPr>
              <a:t>505</a:t>
            </a:r>
            <a:r>
              <a:rPr lang="en-US" dirty="0" smtClean="0"/>
              <a:t> 	</a:t>
            </a:r>
            <a:r>
              <a:rPr lang="en-US" sz="1200" b="0" i="0" u="none" strike="noStrike" kern="1200" dirty="0" smtClean="0">
                <a:solidFill>
                  <a:schemeClr val="tx1"/>
                </a:solidFill>
                <a:effectLst/>
                <a:latin typeface="+mn-lt"/>
                <a:ea typeface="+mn-ea"/>
                <a:cs typeface="+mn-cs"/>
              </a:rPr>
              <a:t>366</a:t>
            </a:r>
            <a:r>
              <a:rPr lang="en-US" dirty="0" smtClean="0"/>
              <a:t> 	</a:t>
            </a:r>
            <a:r>
              <a:rPr lang="en-US" sz="1200" b="0" i="0" u="none" strike="noStrike" kern="1200" dirty="0" smtClean="0">
                <a:solidFill>
                  <a:schemeClr val="tx1"/>
                </a:solidFill>
                <a:effectLst/>
                <a:latin typeface="+mn-lt"/>
                <a:ea typeface="+mn-ea"/>
                <a:cs typeface="+mn-cs"/>
              </a:rPr>
              <a:t>871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1695</a:t>
            </a:r>
            <a:r>
              <a:rPr lang="en-US" dirty="0" smtClean="0"/>
              <a:t> 	</a:t>
            </a:r>
            <a:r>
              <a:rPr lang="en-US" sz="1200" b="0" i="0" u="none" strike="noStrike" kern="1200" dirty="0" smtClean="0">
                <a:solidFill>
                  <a:schemeClr val="tx1"/>
                </a:solidFill>
                <a:effectLst/>
                <a:latin typeface="+mn-lt"/>
                <a:ea typeface="+mn-ea"/>
                <a:cs typeface="+mn-cs"/>
              </a:rPr>
              <a:t>1178</a:t>
            </a:r>
            <a:r>
              <a:rPr lang="en-US" dirty="0" smtClean="0"/>
              <a:t> 	</a:t>
            </a:r>
            <a:r>
              <a:rPr lang="en-US" sz="1200" b="0" i="0" u="none" strike="noStrike" kern="1200" dirty="0" smtClean="0">
                <a:solidFill>
                  <a:schemeClr val="tx1"/>
                </a:solidFill>
                <a:effectLst/>
                <a:latin typeface="+mn-lt"/>
                <a:ea typeface="+mn-ea"/>
                <a:cs typeface="+mn-cs"/>
              </a:rPr>
              <a:t>2873</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14</a:t>
            </a:r>
            <a:r>
              <a:rPr lang="en-US" dirty="0" smtClean="0"/>
              <a:t> 	</a:t>
            </a:r>
            <a:r>
              <a:rPr lang="en-US" sz="1200" b="0" i="0" u="none" strike="noStrike" kern="1200" dirty="0" smtClean="0">
                <a:solidFill>
                  <a:schemeClr val="tx1"/>
                </a:solidFill>
                <a:effectLst/>
                <a:latin typeface="+mn-lt"/>
                <a:ea typeface="+mn-ea"/>
                <a:cs typeface="+mn-cs"/>
              </a:rPr>
              <a:t>8</a:t>
            </a:r>
            <a:r>
              <a:rPr lang="en-US" dirty="0" smtClean="0"/>
              <a:t> 	</a:t>
            </a:r>
            <a:r>
              <a:rPr lang="en-US" sz="1200" b="0" i="0" u="none" strike="noStrike" kern="1200" dirty="0" smtClean="0">
                <a:solidFill>
                  <a:schemeClr val="tx1"/>
                </a:solidFill>
                <a:effectLst/>
                <a:latin typeface="+mn-lt"/>
                <a:ea typeface="+mn-ea"/>
                <a:cs typeface="+mn-cs"/>
              </a:rPr>
              <a:t>22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2214</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3766</a:t>
            </a:r>
            <a:r>
              <a:rPr lang="en-US" dirty="0" smtClean="0"/>
              <a:t> 	</a:t>
            </a:r>
            <a:r>
              <a:rPr lang="en-US" sz="1200" b="0" i="0" u="none" strike="noStrike" kern="1200" dirty="0" smtClean="0">
                <a:solidFill>
                  <a:schemeClr val="tx1"/>
                </a:solidFill>
                <a:effectLst/>
                <a:latin typeface="+mn-lt"/>
                <a:ea typeface="+mn-ea"/>
                <a:cs typeface="+mn-cs"/>
              </a:rPr>
              <a:t>0.587892</a:t>
            </a:r>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9</a:t>
            </a:fld>
            <a:endParaRPr lang="en-US" dirty="0"/>
          </a:p>
        </p:txBody>
      </p:sp>
    </p:spTree>
    <p:extLst>
      <p:ext uri="{BB962C8B-B14F-4D97-AF65-F5344CB8AC3E}">
        <p14:creationId xmlns:p14="http://schemas.microsoft.com/office/powerpoint/2010/main" val="247539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Tweets	Pos	Neg	Total</a:t>
            </a:r>
          </a:p>
          <a:p>
            <a:r>
              <a:rPr lang="en-US" sz="1200" b="0" i="0" u="none" strike="noStrike" kern="1200" dirty="0" smtClean="0">
                <a:solidFill>
                  <a:schemeClr val="tx1"/>
                </a:solidFill>
                <a:effectLst/>
                <a:latin typeface="+mn-lt"/>
                <a:ea typeface="+mn-ea"/>
                <a:cs typeface="+mn-cs"/>
              </a:rPr>
              <a:t>Evian</a:t>
            </a:r>
            <a:r>
              <a:rPr lang="en-US" dirty="0" smtClean="0"/>
              <a:t> 	</a:t>
            </a:r>
            <a:r>
              <a:rPr lang="en-US" sz="1200" b="0" i="0" u="none" strike="noStrike" kern="1200" dirty="0" smtClean="0">
                <a:solidFill>
                  <a:schemeClr val="tx1"/>
                </a:solidFill>
                <a:effectLst/>
                <a:latin typeface="+mn-lt"/>
                <a:ea typeface="+mn-ea"/>
                <a:cs typeface="+mn-cs"/>
              </a:rPr>
              <a:t>1080</a:t>
            </a:r>
            <a:r>
              <a:rPr lang="en-US" dirty="0" smtClean="0"/>
              <a:t> 	</a:t>
            </a:r>
            <a:r>
              <a:rPr lang="en-US" sz="1200" b="0" i="0" u="none" strike="noStrike" kern="1200" dirty="0" smtClean="0">
                <a:solidFill>
                  <a:schemeClr val="tx1"/>
                </a:solidFill>
                <a:effectLst/>
                <a:latin typeface="+mn-lt"/>
                <a:ea typeface="+mn-ea"/>
                <a:cs typeface="+mn-cs"/>
              </a:rPr>
              <a:t>1154</a:t>
            </a:r>
            <a:r>
              <a:rPr lang="en-US" dirty="0" smtClean="0"/>
              <a:t> 	</a:t>
            </a:r>
            <a:r>
              <a:rPr lang="en-US" sz="1200" b="0" i="0" u="none" strike="noStrike" kern="1200" dirty="0" smtClean="0">
                <a:solidFill>
                  <a:schemeClr val="tx1"/>
                </a:solidFill>
                <a:effectLst/>
                <a:latin typeface="+mn-lt"/>
                <a:ea typeface="+mn-ea"/>
                <a:cs typeface="+mn-cs"/>
              </a:rPr>
              <a:t>2234</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Old Spice</a:t>
            </a:r>
            <a:r>
              <a:rPr lang="en-US" dirty="0" smtClean="0"/>
              <a:t> 	</a:t>
            </a:r>
            <a:r>
              <a:rPr lang="en-US" sz="1200" b="0" i="0" u="none" strike="noStrike" kern="1200" dirty="0" smtClean="0">
                <a:solidFill>
                  <a:schemeClr val="tx1"/>
                </a:solidFill>
                <a:effectLst/>
                <a:latin typeface="+mn-lt"/>
                <a:ea typeface="+mn-ea"/>
                <a:cs typeface="+mn-cs"/>
              </a:rPr>
              <a:t>1424</a:t>
            </a:r>
            <a:r>
              <a:rPr lang="en-US" dirty="0" smtClean="0"/>
              <a:t> 	</a:t>
            </a:r>
            <a:r>
              <a:rPr lang="en-US" sz="1200" b="0" i="0" u="none" strike="noStrike" kern="1200" dirty="0" smtClean="0">
                <a:solidFill>
                  <a:schemeClr val="tx1"/>
                </a:solidFill>
                <a:effectLst/>
                <a:latin typeface="+mn-lt"/>
                <a:ea typeface="+mn-ea"/>
                <a:cs typeface="+mn-cs"/>
              </a:rPr>
              <a:t>1228</a:t>
            </a:r>
            <a:r>
              <a:rPr lang="en-US" dirty="0" smtClean="0"/>
              <a:t> 	</a:t>
            </a:r>
            <a:r>
              <a:rPr lang="en-US" sz="1200" b="0" i="0" u="none" strike="noStrike" kern="1200" dirty="0" smtClean="0">
                <a:solidFill>
                  <a:schemeClr val="tx1"/>
                </a:solidFill>
                <a:effectLst/>
                <a:latin typeface="+mn-lt"/>
                <a:ea typeface="+mn-ea"/>
                <a:cs typeface="+mn-cs"/>
              </a:rPr>
              <a:t>2652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will it blend</a:t>
            </a:r>
            <a:r>
              <a:rPr lang="en-US" dirty="0" smtClean="0"/>
              <a:t> 	</a:t>
            </a:r>
            <a:r>
              <a:rPr lang="en-US" sz="1200" b="0" i="0" u="none" strike="noStrike" kern="1200" dirty="0" smtClean="0">
                <a:solidFill>
                  <a:schemeClr val="tx1"/>
                </a:solidFill>
                <a:effectLst/>
                <a:latin typeface="+mn-lt"/>
                <a:ea typeface="+mn-ea"/>
                <a:cs typeface="+mn-cs"/>
              </a:rPr>
              <a:t>3801</a:t>
            </a:r>
            <a:r>
              <a:rPr lang="en-US" dirty="0" smtClean="0"/>
              <a:t> 	</a:t>
            </a:r>
            <a:r>
              <a:rPr lang="en-US" sz="1200" b="0" i="0" u="none" strike="noStrike" kern="1200" dirty="0" smtClean="0">
                <a:solidFill>
                  <a:schemeClr val="tx1"/>
                </a:solidFill>
                <a:effectLst/>
                <a:latin typeface="+mn-lt"/>
                <a:ea typeface="+mn-ea"/>
                <a:cs typeface="+mn-cs"/>
              </a:rPr>
              <a:t>3381</a:t>
            </a:r>
            <a:r>
              <a:rPr lang="en-US" dirty="0" smtClean="0"/>
              <a:t> 	</a:t>
            </a:r>
            <a:r>
              <a:rPr lang="en-US" sz="1200" b="0" i="0" u="none" strike="noStrike" kern="1200" dirty="0" smtClean="0">
                <a:solidFill>
                  <a:schemeClr val="tx1"/>
                </a:solidFill>
                <a:effectLst/>
                <a:latin typeface="+mn-lt"/>
                <a:ea typeface="+mn-ea"/>
                <a:cs typeface="+mn-cs"/>
              </a:rPr>
              <a:t>7182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6305</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12068</a:t>
            </a:r>
            <a:r>
              <a:rPr lang="en-US" dirty="0" smtClean="0"/>
              <a:t> 	</a:t>
            </a:r>
            <a:r>
              <a:rPr lang="en-US" sz="1200" b="0" i="0" u="none" strike="noStrike" kern="1200" dirty="0" smtClean="0">
                <a:solidFill>
                  <a:schemeClr val="tx1"/>
                </a:solidFill>
                <a:effectLst/>
                <a:latin typeface="+mn-lt"/>
                <a:ea typeface="+mn-ea"/>
                <a:cs typeface="+mn-cs"/>
              </a:rPr>
              <a:t>0.522456</a:t>
            </a:r>
            <a:r>
              <a:rPr lang="en-US" dirty="0" smtClean="0"/>
              <a:t> </a:t>
            </a:r>
          </a:p>
          <a:p>
            <a:endParaRPr lang="en-US" dirty="0" smtClean="0"/>
          </a:p>
          <a:p>
            <a:r>
              <a:rPr lang="en-US" dirty="0" smtClean="0"/>
              <a:t>YouTube	Pos	Neg	Total</a:t>
            </a:r>
          </a:p>
          <a:p>
            <a:r>
              <a:rPr lang="en-US" sz="1200" b="0" i="0" u="none" strike="noStrike" kern="1200" dirty="0" smtClean="0">
                <a:solidFill>
                  <a:schemeClr val="tx1"/>
                </a:solidFill>
                <a:effectLst/>
                <a:latin typeface="+mn-lt"/>
                <a:ea typeface="+mn-ea"/>
                <a:cs typeface="+mn-cs"/>
              </a:rPr>
              <a:t>Evian</a:t>
            </a:r>
            <a:r>
              <a:rPr lang="en-US" dirty="0" smtClean="0"/>
              <a:t> 	</a:t>
            </a:r>
            <a:r>
              <a:rPr lang="en-US" sz="1200" b="0" i="0" u="none" strike="noStrike" kern="1200" dirty="0" smtClean="0">
                <a:solidFill>
                  <a:schemeClr val="tx1"/>
                </a:solidFill>
                <a:effectLst/>
                <a:latin typeface="+mn-lt"/>
                <a:ea typeface="+mn-ea"/>
                <a:cs typeface="+mn-cs"/>
              </a:rPr>
              <a:t>1122</a:t>
            </a:r>
            <a:r>
              <a:rPr lang="en-US" dirty="0" smtClean="0"/>
              <a:t> 	</a:t>
            </a:r>
            <a:r>
              <a:rPr lang="en-US" sz="1200" b="0" i="0" u="none" strike="noStrike" kern="1200" dirty="0" smtClean="0">
                <a:solidFill>
                  <a:schemeClr val="tx1"/>
                </a:solidFill>
                <a:effectLst/>
                <a:latin typeface="+mn-lt"/>
                <a:ea typeface="+mn-ea"/>
                <a:cs typeface="+mn-cs"/>
              </a:rPr>
              <a:t>474</a:t>
            </a:r>
            <a:r>
              <a:rPr lang="en-US" dirty="0" smtClean="0"/>
              <a:t> 	</a:t>
            </a:r>
            <a:r>
              <a:rPr lang="en-US" sz="1200" b="0" i="0" u="none" strike="noStrike" kern="1200" dirty="0" smtClean="0">
                <a:solidFill>
                  <a:schemeClr val="tx1"/>
                </a:solidFill>
                <a:effectLst/>
                <a:latin typeface="+mn-lt"/>
                <a:ea typeface="+mn-ea"/>
                <a:cs typeface="+mn-cs"/>
              </a:rPr>
              <a:t>1596</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Old Spice</a:t>
            </a:r>
            <a:r>
              <a:rPr lang="en-US" dirty="0" smtClean="0"/>
              <a:t> 	</a:t>
            </a:r>
            <a:r>
              <a:rPr lang="en-US" sz="1200" b="0" i="0" u="none" strike="noStrike" kern="1200" dirty="0" smtClean="0">
                <a:solidFill>
                  <a:schemeClr val="tx1"/>
                </a:solidFill>
                <a:effectLst/>
                <a:latin typeface="+mn-lt"/>
                <a:ea typeface="+mn-ea"/>
                <a:cs typeface="+mn-cs"/>
              </a:rPr>
              <a:t>1327</a:t>
            </a:r>
            <a:r>
              <a:rPr lang="en-US" dirty="0" smtClean="0"/>
              <a:t> 	</a:t>
            </a:r>
            <a:r>
              <a:rPr lang="en-US" sz="1200" b="0" i="0" u="none" strike="noStrike" kern="1200" dirty="0" smtClean="0">
                <a:solidFill>
                  <a:schemeClr val="tx1"/>
                </a:solidFill>
                <a:effectLst/>
                <a:latin typeface="+mn-lt"/>
                <a:ea typeface="+mn-ea"/>
                <a:cs typeface="+mn-cs"/>
              </a:rPr>
              <a:t>1408</a:t>
            </a:r>
            <a:r>
              <a:rPr lang="en-US" dirty="0" smtClean="0"/>
              <a:t> 	</a:t>
            </a:r>
            <a:r>
              <a:rPr lang="en-US" sz="1200" b="0" i="0" u="none" strike="noStrike" kern="1200" dirty="0" smtClean="0">
                <a:solidFill>
                  <a:schemeClr val="tx1"/>
                </a:solidFill>
                <a:effectLst/>
                <a:latin typeface="+mn-lt"/>
                <a:ea typeface="+mn-ea"/>
                <a:cs typeface="+mn-cs"/>
              </a:rPr>
              <a:t>2735</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will it blend</a:t>
            </a:r>
            <a:r>
              <a:rPr lang="en-US" dirty="0" smtClean="0"/>
              <a:t> 	</a:t>
            </a:r>
            <a:r>
              <a:rPr lang="en-US" sz="1200" b="0" i="0" u="none" strike="noStrike" kern="1200" dirty="0" smtClean="0">
                <a:solidFill>
                  <a:schemeClr val="tx1"/>
                </a:solidFill>
                <a:effectLst/>
                <a:latin typeface="+mn-lt"/>
                <a:ea typeface="+mn-ea"/>
                <a:cs typeface="+mn-cs"/>
              </a:rPr>
              <a:t>1532</a:t>
            </a:r>
            <a:r>
              <a:rPr lang="en-US" dirty="0" smtClean="0"/>
              <a:t> 	</a:t>
            </a:r>
            <a:r>
              <a:rPr lang="en-US" sz="1200" b="0" i="0" u="none" strike="noStrike" kern="1200" dirty="0" smtClean="0">
                <a:solidFill>
                  <a:schemeClr val="tx1"/>
                </a:solidFill>
                <a:effectLst/>
                <a:latin typeface="+mn-lt"/>
                <a:ea typeface="+mn-ea"/>
                <a:cs typeface="+mn-cs"/>
              </a:rPr>
              <a:t>1680</a:t>
            </a:r>
            <a:r>
              <a:rPr lang="en-US" dirty="0" smtClean="0"/>
              <a:t> 	</a:t>
            </a:r>
            <a:r>
              <a:rPr lang="en-US" sz="1200" b="0" i="0" u="none" strike="noStrike" kern="1200" dirty="0" smtClean="0">
                <a:solidFill>
                  <a:schemeClr val="tx1"/>
                </a:solidFill>
                <a:effectLst/>
                <a:latin typeface="+mn-lt"/>
                <a:ea typeface="+mn-ea"/>
                <a:cs typeface="+mn-cs"/>
              </a:rPr>
              <a:t>3212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3981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7543</a:t>
            </a:r>
            <a:r>
              <a:rPr lang="en-US" dirty="0" smtClean="0"/>
              <a:t> 	</a:t>
            </a:r>
            <a:r>
              <a:rPr lang="en-US" sz="1200" b="0" i="0" u="none" strike="noStrike" kern="1200" dirty="0" smtClean="0">
                <a:solidFill>
                  <a:schemeClr val="tx1"/>
                </a:solidFill>
                <a:effectLst/>
                <a:latin typeface="+mn-lt"/>
                <a:ea typeface="+mn-ea"/>
                <a:cs typeface="+mn-cs"/>
              </a:rPr>
              <a:t>0.527774</a:t>
            </a:r>
            <a:r>
              <a:rPr lang="en-US" dirty="0" smtClean="0"/>
              <a:t> </a:t>
            </a:r>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11</a:t>
            </a:fld>
            <a:endParaRPr lang="en-US" dirty="0"/>
          </a:p>
        </p:txBody>
      </p:sp>
    </p:spTree>
    <p:extLst>
      <p:ext uri="{BB962C8B-B14F-4D97-AF65-F5344CB8AC3E}">
        <p14:creationId xmlns:p14="http://schemas.microsoft.com/office/powerpoint/2010/main" val="421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Tweet</a:t>
            </a:r>
            <a:r>
              <a:rPr lang="en-US" baseline="0" dirty="0" smtClean="0"/>
              <a:t> Totals</a:t>
            </a:r>
            <a:endParaRPr lang="en-US" dirty="0" smtClean="0"/>
          </a:p>
          <a:p>
            <a:r>
              <a:rPr lang="en-US" dirty="0" smtClean="0"/>
              <a:t>Super Bowl - </a:t>
            </a:r>
            <a:r>
              <a:rPr lang="en-US" baseline="0" dirty="0" smtClean="0"/>
              <a:t> 	%</a:t>
            </a:r>
            <a:r>
              <a:rPr lang="en-US" sz="1200" b="0" i="0" u="none" strike="noStrike" kern="1200" dirty="0" smtClean="0">
                <a:solidFill>
                  <a:schemeClr val="tx1"/>
                </a:solidFill>
                <a:effectLst/>
                <a:latin typeface="+mn-lt"/>
                <a:ea typeface="+mn-ea"/>
                <a:cs typeface="+mn-cs"/>
              </a:rPr>
              <a:t>0.461359</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TV</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%0.487531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Viral - 	%0.522456</a:t>
            </a:r>
            <a:r>
              <a:rPr lang="en-US" dirty="0" smtClean="0"/>
              <a:t> </a:t>
            </a:r>
            <a:endParaRPr lang="en-US" baseline="0" dirty="0" smtClean="0"/>
          </a:p>
          <a:p>
            <a:endParaRPr lang="en-US" baseline="0" dirty="0" smtClean="0"/>
          </a:p>
          <a:p>
            <a:r>
              <a:rPr lang="en-US" baseline="0" dirty="0" smtClean="0"/>
              <a:t>YouTube Totals</a:t>
            </a:r>
          </a:p>
          <a:p>
            <a:r>
              <a:rPr lang="en-US" dirty="0" smtClean="0"/>
              <a:t>Super Bowl</a:t>
            </a:r>
            <a:r>
              <a:rPr lang="en-US" baseline="0" dirty="0" smtClean="0"/>
              <a:t> -	</a:t>
            </a:r>
            <a:r>
              <a:rPr lang="en-US" sz="1200" b="0" i="0" u="none" strike="noStrike" kern="1200" dirty="0" smtClean="0">
                <a:solidFill>
                  <a:schemeClr val="tx1"/>
                </a:solidFill>
                <a:effectLst/>
                <a:latin typeface="+mn-lt"/>
                <a:ea typeface="+mn-ea"/>
                <a:cs typeface="+mn-cs"/>
              </a:rPr>
              <a:t>%</a:t>
            </a:r>
            <a:r>
              <a:rPr lang="en-US" dirty="0" smtClean="0"/>
              <a:t> </a:t>
            </a:r>
            <a:r>
              <a:rPr lang="en-US" sz="1200" b="0" i="0" u="none" strike="noStrike" kern="1200" dirty="0" smtClean="0">
                <a:solidFill>
                  <a:schemeClr val="tx1"/>
                </a:solidFill>
                <a:effectLst/>
                <a:latin typeface="+mn-lt"/>
                <a:ea typeface="+mn-ea"/>
                <a:cs typeface="+mn-cs"/>
              </a:rPr>
              <a:t>0.587892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TV - 	%</a:t>
            </a:r>
            <a:r>
              <a:rPr lang="en-US" dirty="0" smtClean="0"/>
              <a:t> </a:t>
            </a:r>
            <a:r>
              <a:rPr lang="en-US" sz="1200" b="0" i="0" u="none" strike="noStrike" kern="1200" dirty="0" smtClean="0">
                <a:solidFill>
                  <a:schemeClr val="tx1"/>
                </a:solidFill>
                <a:effectLst/>
                <a:latin typeface="+mn-lt"/>
                <a:ea typeface="+mn-ea"/>
                <a:cs typeface="+mn-cs"/>
              </a:rPr>
              <a:t>0.55252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Viral - 	%</a:t>
            </a:r>
            <a:r>
              <a:rPr lang="en-US" dirty="0" smtClean="0"/>
              <a:t> </a:t>
            </a:r>
            <a:r>
              <a:rPr lang="en-US" sz="1200" b="0" i="0" u="none" strike="noStrike" kern="1200" dirty="0" smtClean="0">
                <a:solidFill>
                  <a:schemeClr val="tx1"/>
                </a:solidFill>
                <a:effectLst/>
                <a:latin typeface="+mn-lt"/>
                <a:ea typeface="+mn-ea"/>
                <a:cs typeface="+mn-cs"/>
              </a:rPr>
              <a:t>0.527774</a:t>
            </a:r>
            <a:r>
              <a:rPr lang="en-US" dirty="0" smtClean="0"/>
              <a:t>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12</a:t>
            </a:fld>
            <a:endParaRPr lang="en-US" dirty="0"/>
          </a:p>
        </p:txBody>
      </p:sp>
    </p:spTree>
    <p:extLst>
      <p:ext uri="{BB962C8B-B14F-4D97-AF65-F5344CB8AC3E}">
        <p14:creationId xmlns:p14="http://schemas.microsoft.com/office/powerpoint/2010/main" val="245856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Bowl You</a:t>
            </a:r>
            <a:r>
              <a:rPr lang="en-US" baseline="0" dirty="0" smtClean="0"/>
              <a:t>Tube </a:t>
            </a:r>
            <a:r>
              <a:rPr lang="en-US" dirty="0" smtClean="0"/>
              <a:t>videos/views</a:t>
            </a:r>
            <a:r>
              <a:rPr lang="en-US" baseline="0" dirty="0" smtClean="0"/>
              <a:t> for 2010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2010</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"Underdog"</a:t>
            </a:r>
            <a:r>
              <a:rPr lang="en-US" dirty="0" smtClean="0"/>
              <a:t> </a:t>
            </a:r>
            <a:r>
              <a:rPr lang="en-US" sz="1200" b="0" i="0" u="none" strike="noStrike" kern="1200" dirty="0" smtClean="0">
                <a:solidFill>
                  <a:schemeClr val="tx1"/>
                </a:solidFill>
                <a:effectLst/>
                <a:latin typeface="+mn-lt"/>
                <a:ea typeface="+mn-ea"/>
                <a:cs typeface="+mn-cs"/>
              </a:rPr>
              <a:t>451,113</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"House_Rules"</a:t>
            </a:r>
            <a:r>
              <a:rPr lang="en-US" dirty="0" smtClean="0"/>
              <a:t> </a:t>
            </a:r>
            <a:r>
              <a:rPr lang="en-US" sz="1200" b="0" i="0" u="none" strike="noStrike" kern="1200" dirty="0" smtClean="0">
                <a:solidFill>
                  <a:schemeClr val="tx1"/>
                </a:solidFill>
                <a:effectLst/>
                <a:latin typeface="+mn-lt"/>
                <a:ea typeface="+mn-ea"/>
                <a:cs typeface="+mn-cs"/>
              </a:rPr>
              <a:t>36,808</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Coca-Cola</a:t>
            </a:r>
            <a:r>
              <a:rPr lang="en-US" dirty="0" smtClean="0"/>
              <a:t> </a:t>
            </a:r>
            <a:r>
              <a:rPr lang="en-US" sz="1200" b="0" i="0" u="none" strike="noStrike" kern="1200" dirty="0" smtClean="0">
                <a:solidFill>
                  <a:schemeClr val="tx1"/>
                </a:solidFill>
                <a:effectLst/>
                <a:latin typeface="+mn-lt"/>
                <a:ea typeface="+mn-ea"/>
                <a:cs typeface="+mn-cs"/>
              </a:rPr>
              <a:t>"Hard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Times"</a:t>
            </a:r>
            <a:r>
              <a:rPr lang="en-US" dirty="0" smtClean="0"/>
              <a:t> </a:t>
            </a:r>
            <a:r>
              <a:rPr lang="en-US" sz="1200" b="0" i="0" u="none" strike="noStrike" kern="1200" dirty="0" smtClean="0">
                <a:solidFill>
                  <a:schemeClr val="tx1"/>
                </a:solidFill>
                <a:effectLst/>
                <a:latin typeface="+mn-lt"/>
                <a:ea typeface="+mn-ea"/>
                <a:cs typeface="+mn-cs"/>
              </a:rPr>
              <a:t>5,972,459</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"Casket"</a:t>
            </a:r>
            <a:r>
              <a:rPr lang="en-US" dirty="0" smtClean="0"/>
              <a:t> </a:t>
            </a:r>
            <a:r>
              <a:rPr lang="en-US" sz="1200" b="0" i="0" u="none" strike="noStrike" kern="1200" dirty="0" smtClean="0">
                <a:solidFill>
                  <a:schemeClr val="tx1"/>
                </a:solidFill>
                <a:effectLst/>
                <a:latin typeface="+mn-lt"/>
                <a:ea typeface="+mn-ea"/>
                <a:cs typeface="+mn-cs"/>
              </a:rPr>
              <a:t>47,098</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Coca-Cola</a:t>
            </a:r>
            <a:r>
              <a:rPr lang="en-US" dirty="0" smtClean="0"/>
              <a:t> </a:t>
            </a:r>
            <a:r>
              <a:rPr lang="en-US" sz="1200" b="0" i="0" u="none" strike="noStrike" kern="1200" dirty="0" smtClean="0">
                <a:solidFill>
                  <a:schemeClr val="tx1"/>
                </a:solidFill>
                <a:effectLst/>
                <a:latin typeface="+mn-lt"/>
                <a:ea typeface="+mn-ea"/>
                <a:cs typeface="+mn-cs"/>
              </a:rPr>
              <a:t>"Sleepwalker"</a:t>
            </a:r>
            <a:r>
              <a:rPr lang="en-US" dirty="0" smtClean="0"/>
              <a:t> </a:t>
            </a:r>
            <a:r>
              <a:rPr lang="en-US" sz="1200" b="0" i="0" u="none" strike="noStrike" kern="1200" dirty="0" smtClean="0">
                <a:solidFill>
                  <a:schemeClr val="tx1"/>
                </a:solidFill>
                <a:effectLst/>
                <a:latin typeface="+mn-lt"/>
                <a:ea typeface="+mn-ea"/>
                <a:cs typeface="+mn-cs"/>
              </a:rPr>
              <a:t>1,192,924</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"Girlfriend"</a:t>
            </a:r>
            <a:r>
              <a:rPr lang="en-US" dirty="0" smtClean="0"/>
              <a:t> </a:t>
            </a:r>
            <a:r>
              <a:rPr lang="en-US" sz="1200" b="0" i="0" u="none" strike="noStrike" kern="1200" dirty="0" smtClean="0">
                <a:solidFill>
                  <a:schemeClr val="tx1"/>
                </a:solidFill>
                <a:effectLst/>
                <a:latin typeface="+mn-lt"/>
                <a:ea typeface="+mn-ea"/>
                <a:cs typeface="+mn-cs"/>
              </a:rPr>
              <a:t>934,361</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"Snack-Attack_Samurai"</a:t>
            </a:r>
            <a:r>
              <a:rPr lang="en-US" dirty="0" smtClean="0"/>
              <a:t> </a:t>
            </a:r>
            <a:r>
              <a:rPr lang="en-US" sz="1200" b="0" i="0" u="none" strike="noStrike" kern="1200" dirty="0" smtClean="0">
                <a:solidFill>
                  <a:schemeClr val="tx1"/>
                </a:solidFill>
                <a:effectLst/>
                <a:latin typeface="+mn-lt"/>
                <a:ea typeface="+mn-ea"/>
                <a:cs typeface="+mn-cs"/>
              </a:rPr>
              <a:t>38,018</a:t>
            </a:r>
            <a:r>
              <a:rPr lang="en-US" dirty="0" smtClean="0"/>
              <a:t> (Nielson - </a:t>
            </a:r>
            <a:r>
              <a:rPr lang="en-US" sz="1200" b="0" i="0" u="none" strike="noStrike" kern="1200" dirty="0" smtClean="0">
                <a:solidFill>
                  <a:schemeClr val="tx1"/>
                </a:solidFill>
                <a:effectLst/>
                <a:latin typeface="+mn-lt"/>
                <a:ea typeface="+mn-ea"/>
                <a:cs typeface="+mn-cs"/>
              </a:rPr>
              <a:t>116,231,920)</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"Tears"</a:t>
            </a:r>
            <a:r>
              <a:rPr lang="en-US" dirty="0" smtClean="0"/>
              <a:t> </a:t>
            </a:r>
            <a:r>
              <a:rPr lang="en-US" sz="1200" b="0" i="0" u="none" strike="noStrike" kern="1200" dirty="0" smtClean="0">
                <a:solidFill>
                  <a:schemeClr val="tx1"/>
                </a:solidFill>
                <a:effectLst/>
                <a:latin typeface="+mn-lt"/>
                <a:ea typeface="+mn-ea"/>
                <a:cs typeface="+mn-cs"/>
              </a:rPr>
              <a:t>48,868 (Nielson - 112,727,440)</a:t>
            </a:r>
          </a:p>
          <a:p>
            <a:endParaRPr lang="en-US" dirty="0" smtClean="0"/>
          </a:p>
          <a:p>
            <a:pPr rtl="0"/>
            <a:r>
              <a:rPr lang="en-US" sz="1200" kern="1200" dirty="0" smtClean="0">
                <a:solidFill>
                  <a:schemeClr val="tx1"/>
                </a:solidFill>
                <a:effectLst/>
                <a:latin typeface="+mn-lt"/>
                <a:ea typeface="+mn-ea"/>
                <a:cs typeface="+mn-cs"/>
              </a:rPr>
              <a:t>Super bowl: 8,721,649 </a:t>
            </a:r>
          </a:p>
          <a:p>
            <a:pPr rtl="0"/>
            <a:r>
              <a:rPr lang="en-US" sz="1200" kern="1200" dirty="0" smtClean="0">
                <a:solidFill>
                  <a:schemeClr val="tx1"/>
                </a:solidFill>
                <a:effectLst/>
                <a:latin typeface="+mn-lt"/>
                <a:ea typeface="+mn-ea"/>
                <a:cs typeface="+mn-cs"/>
              </a:rPr>
              <a:t>TV ( I add the three most viewed videos) :13,123,285</a:t>
            </a:r>
          </a:p>
          <a:p>
            <a:pPr rtl="0"/>
            <a:r>
              <a:rPr lang="en-US" sz="1200" kern="1200" dirty="0" smtClean="0">
                <a:solidFill>
                  <a:schemeClr val="tx1"/>
                </a:solidFill>
                <a:effectLst/>
                <a:latin typeface="+mn-lt"/>
                <a:ea typeface="+mn-ea"/>
                <a:cs typeface="+mn-cs"/>
              </a:rPr>
              <a:t>Viral: 132,000,000</a:t>
            </a:r>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13</a:t>
            </a:fld>
            <a:endParaRPr lang="en-US" dirty="0"/>
          </a:p>
        </p:txBody>
      </p:sp>
    </p:spTree>
    <p:extLst>
      <p:ext uri="{BB962C8B-B14F-4D97-AF65-F5344CB8AC3E}">
        <p14:creationId xmlns:p14="http://schemas.microsoft.com/office/powerpoint/2010/main" val="288947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18</a:t>
            </a:fld>
            <a:endParaRPr lang="en-US" dirty="0"/>
          </a:p>
        </p:txBody>
      </p:sp>
    </p:spTree>
    <p:extLst>
      <p:ext uri="{BB962C8B-B14F-4D97-AF65-F5344CB8AC3E}">
        <p14:creationId xmlns:p14="http://schemas.microsoft.com/office/powerpoint/2010/main" val="336270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9EE2C296-7FBF-448B-B7DC-552D052EC468}" type="datetimeFigureOut">
              <a:rPr lang="en-US" smtClean="0"/>
              <a:t>4/30/2013</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499027C9-62A1-4E60-8F38-1EED3AD577C1}"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0" y="4953000"/>
            <a:ext cx="2971800" cy="1394291"/>
          </a:xfrm>
        </p:spPr>
        <p:txBody>
          <a:bodyPr>
            <a:noAutofit/>
          </a:bodyPr>
          <a:lstStyle/>
          <a:p>
            <a:r>
              <a:rPr lang="en-US" sz="2000" dirty="0" smtClean="0"/>
              <a:t>BIA – 660 Final Project</a:t>
            </a:r>
          </a:p>
          <a:p>
            <a:r>
              <a:rPr lang="en-US" sz="2000" dirty="0" smtClean="0"/>
              <a:t>Frank Consentino</a:t>
            </a:r>
          </a:p>
          <a:p>
            <a:r>
              <a:rPr lang="en-US" sz="2000" dirty="0" smtClean="0"/>
              <a:t>Jennifer Meidl</a:t>
            </a:r>
          </a:p>
          <a:p>
            <a:r>
              <a:rPr lang="en-US" sz="2000" dirty="0" smtClean="0"/>
              <a:t>Qi Zhu</a:t>
            </a:r>
            <a:endParaRPr lang="en-US" sz="2000" dirty="0"/>
          </a:p>
        </p:txBody>
      </p:sp>
      <p:sp>
        <p:nvSpPr>
          <p:cNvPr id="2" name="Title 1"/>
          <p:cNvSpPr>
            <a:spLocks noGrp="1"/>
          </p:cNvSpPr>
          <p:nvPr>
            <p:ph type="ctrTitle"/>
          </p:nvPr>
        </p:nvSpPr>
        <p:spPr>
          <a:xfrm>
            <a:off x="228600" y="228600"/>
            <a:ext cx="8762999" cy="1260825"/>
          </a:xfrm>
        </p:spPr>
        <p:txBody>
          <a:bodyPr>
            <a:normAutofit/>
          </a:bodyPr>
          <a:lstStyle/>
          <a:p>
            <a:pPr algn="ctr"/>
            <a:r>
              <a:rPr lang="en-US" sz="5400" b="1" dirty="0" smtClean="0">
                <a:latin typeface="Charlemagne Std" pitchFamily="82" charset="0"/>
              </a:rPr>
              <a:t>As Seen Advertised</a:t>
            </a:r>
            <a:endParaRPr lang="en-US" sz="5400" b="1" dirty="0">
              <a:latin typeface="Charlemagne Std" pitchFamily="82" charset="0"/>
            </a:endParaRPr>
          </a:p>
        </p:txBody>
      </p:sp>
    </p:spTree>
    <p:extLst>
      <p:ext uri="{BB962C8B-B14F-4D97-AF65-F5344CB8AC3E}">
        <p14:creationId xmlns:p14="http://schemas.microsoft.com/office/powerpoint/2010/main" val="2794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693" t="28129" r="36668" b="26163"/>
          <a:stretch/>
        </p:blipFill>
        <p:spPr>
          <a:xfrm>
            <a:off x="152400" y="533400"/>
            <a:ext cx="4416602" cy="2433638"/>
          </a:xfrm>
          <a:prstGeom prst="rect">
            <a:avLst/>
          </a:prstGeom>
        </p:spPr>
      </p:pic>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Web </a:t>
            </a:r>
            <a:r>
              <a:rPr lang="en-US" sz="4400" b="1" dirty="0" smtClean="0">
                <a:latin typeface="Charlemagne Std" pitchFamily="82" charset="0"/>
              </a:rPr>
              <a:t>commercials</a:t>
            </a:r>
            <a:endParaRPr lang="en-US" sz="3100" b="1" dirty="0">
              <a:latin typeface="Charlemagne Std" pitchFamily="82" charset="0"/>
            </a:endParaRPr>
          </a:p>
        </p:txBody>
      </p:sp>
      <p:pic>
        <p:nvPicPr>
          <p:cNvPr id="7" name="Content Placeholder 6"/>
          <p:cNvPicPr>
            <a:picLocks noGrp="1" noChangeAspect="1"/>
          </p:cNvPicPr>
          <p:nvPr>
            <p:ph sz="quarter" idx="13"/>
          </p:nvPr>
        </p:nvPicPr>
        <p:blipFill rotWithShape="1">
          <a:blip r:embed="rId3"/>
          <a:srcRect l="16473" t="28389" r="36815" b="26162"/>
          <a:stretch/>
        </p:blipFill>
        <p:spPr>
          <a:xfrm>
            <a:off x="2362200" y="2438400"/>
            <a:ext cx="4416602" cy="2415987"/>
          </a:xfrm>
          <a:prstGeom prst="rect">
            <a:avLst/>
          </a:prstGeom>
        </p:spPr>
      </p:pic>
      <p:pic>
        <p:nvPicPr>
          <p:cNvPr id="5" name="Picture 4"/>
          <p:cNvPicPr>
            <a:picLocks noChangeAspect="1"/>
          </p:cNvPicPr>
          <p:nvPr/>
        </p:nvPicPr>
        <p:blipFill rotWithShape="1">
          <a:blip r:embed="rId4"/>
          <a:srcRect l="16619" t="28389" r="36962" b="25511"/>
          <a:stretch/>
        </p:blipFill>
        <p:spPr>
          <a:xfrm>
            <a:off x="4648200" y="4205923"/>
            <a:ext cx="4264102" cy="2423477"/>
          </a:xfrm>
          <a:prstGeom prst="rect">
            <a:avLst/>
          </a:prstGeom>
        </p:spPr>
      </p:pic>
    </p:spTree>
    <p:extLst>
      <p:ext uri="{BB962C8B-B14F-4D97-AF65-F5344CB8AC3E}">
        <p14:creationId xmlns:p14="http://schemas.microsoft.com/office/powerpoint/2010/main" val="1164474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0"/>
            <a:ext cx="7543800" cy="1066800"/>
          </a:xfrm>
        </p:spPr>
        <p:txBody>
          <a:bodyPr>
            <a:normAutofit fontScale="90000"/>
          </a:bodyPr>
          <a:lstStyle/>
          <a:p>
            <a:pPr algn="ctr"/>
            <a:r>
              <a:rPr lang="en-US" sz="4400" b="1" dirty="0" smtClean="0">
                <a:latin typeface="Charlemagne Std" pitchFamily="82" charset="0"/>
              </a:rPr>
              <a:t>Web Commercials</a:t>
            </a:r>
            <a:br>
              <a:rPr lang="en-US" sz="4400" b="1" dirty="0" smtClean="0">
                <a:latin typeface="Charlemagne Std" pitchFamily="82" charset="0"/>
              </a:rPr>
            </a:br>
            <a:r>
              <a:rPr lang="en-US" sz="3100" dirty="0" smtClean="0">
                <a:latin typeface="Charlemagne Std" pitchFamily="82" charset="0"/>
              </a:rPr>
              <a:t>Tweet &amp; YouTube Sentiments</a:t>
            </a:r>
            <a:endParaRPr lang="en-US" sz="3100" b="1" dirty="0">
              <a:latin typeface="Charlemagne Std" pitchFamily="82"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1524001"/>
            <a:ext cx="4368183" cy="329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524000"/>
            <a:ext cx="4368186" cy="329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48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128" y="4876800"/>
            <a:ext cx="7543800" cy="914400"/>
          </a:xfrm>
        </p:spPr>
        <p:txBody>
          <a:bodyPr>
            <a:noAutofit/>
          </a:bodyPr>
          <a:lstStyle/>
          <a:p>
            <a:pPr algn="ctr"/>
            <a:r>
              <a:rPr lang="en-US" sz="3200" dirty="0" smtClean="0">
                <a:latin typeface="Charlemagne Std" pitchFamily="82" charset="0"/>
              </a:rPr>
              <a:t>Sentiment Analysis Totals</a:t>
            </a:r>
            <a:endParaRPr lang="en-US" sz="3200" dirty="0">
              <a:latin typeface="Charlemagne Std" pitchFamily="82" charset="0"/>
            </a:endParaRPr>
          </a:p>
        </p:txBody>
      </p:sp>
      <p:pic>
        <p:nvPicPr>
          <p:cNvPr id="4" name="Picture 2" descr="C:\Users\Jennifer Meidl\Downloads\total_youtub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802" y="1066800"/>
            <a:ext cx="4431432" cy="33438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7" y="1066800"/>
            <a:ext cx="4431432" cy="3343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51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44" y="5715000"/>
            <a:ext cx="8305800" cy="884238"/>
          </a:xfrm>
        </p:spPr>
        <p:txBody>
          <a:bodyPr>
            <a:normAutofit/>
          </a:bodyPr>
          <a:lstStyle/>
          <a:p>
            <a:pPr algn="ctr"/>
            <a:r>
              <a:rPr lang="en-US" sz="3200" dirty="0" smtClean="0">
                <a:latin typeface="Charlemagne Std" pitchFamily="82" charset="0"/>
              </a:rPr>
              <a:t>YouTube Viewership Totals</a:t>
            </a:r>
            <a:endParaRPr lang="en-US" sz="3200" dirty="0">
              <a:latin typeface="Charlemagne Std" pitchFamily="82" charset="0"/>
            </a:endParaRPr>
          </a:p>
        </p:txBody>
      </p:sp>
      <p:pic>
        <p:nvPicPr>
          <p:cNvPr id="1026" name="Picture 2" descr="C:\Users\Jennifer Meidl\Desktop\viewership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
            <a:ext cx="7329994" cy="553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32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5" y="152400"/>
            <a:ext cx="9144000" cy="1189038"/>
          </a:xfrm>
        </p:spPr>
        <p:txBody>
          <a:bodyPr/>
          <a:lstStyle/>
          <a:p>
            <a:pPr algn="ctr"/>
            <a:r>
              <a:rPr lang="en-US" sz="3200" dirty="0" smtClean="0">
                <a:latin typeface="Charlemagne Std"/>
              </a:rPr>
              <a:t>The hacked tweet that took down wall street</a:t>
            </a:r>
            <a:endParaRPr lang="en-US" sz="3200" dirty="0">
              <a:latin typeface="Charlemagne Std"/>
            </a:endParaRPr>
          </a:p>
        </p:txBody>
      </p:sp>
      <p:sp>
        <p:nvSpPr>
          <p:cNvPr id="717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43680AFF-30F2-4BF7-A6C9-EFFE16F66A74}" type="slidenum">
              <a:rPr lang="en-US" altLang="zh-CN" sz="1000" smtClean="0">
                <a:solidFill>
                  <a:schemeClr val="tx2"/>
                </a:solidFill>
                <a:latin typeface="Candara" pitchFamily="34" charset="0"/>
              </a:rPr>
              <a:pPr eaLnBrk="1" hangingPunct="1"/>
              <a:t>14</a:t>
            </a:fld>
            <a:endParaRPr lang="en-US" altLang="zh-CN" sz="1000" dirty="0" smtClean="0">
              <a:solidFill>
                <a:schemeClr val="tx2"/>
              </a:solidFill>
              <a:latin typeface="Candara" pitchFamily="34" charset="0"/>
            </a:endParaRPr>
          </a:p>
        </p:txBody>
      </p:sp>
      <p:pic>
        <p:nvPicPr>
          <p:cNvPr id="7" name="Picture 6"/>
          <p:cNvPicPr>
            <a:picLocks noChangeAspect="1"/>
          </p:cNvPicPr>
          <p:nvPr/>
        </p:nvPicPr>
        <p:blipFill rotWithShape="1">
          <a:blip r:embed="rId2"/>
          <a:srcRect l="40013" t="18428" r="41702" b="56537"/>
          <a:stretch/>
        </p:blipFill>
        <p:spPr>
          <a:xfrm>
            <a:off x="990600" y="1524000"/>
            <a:ext cx="6796869" cy="4185619"/>
          </a:xfrm>
          <a:prstGeom prst="rect">
            <a:avLst/>
          </a:prstGeom>
        </p:spPr>
      </p:pic>
    </p:spTree>
    <p:extLst>
      <p:ext uri="{BB962C8B-B14F-4D97-AF65-F5344CB8AC3E}">
        <p14:creationId xmlns:p14="http://schemas.microsoft.com/office/powerpoint/2010/main" val="33345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257800"/>
            <a:ext cx="7543800" cy="1143000"/>
          </a:xfrm>
        </p:spPr>
        <p:txBody>
          <a:bodyPr>
            <a:noAutofit/>
          </a:bodyPr>
          <a:lstStyle/>
          <a:p>
            <a:pPr algn="ctr"/>
            <a:r>
              <a:rPr lang="en-US" sz="2800" dirty="0" smtClean="0">
                <a:latin typeface="Charlemagne Std" pitchFamily="82" charset="0"/>
              </a:rPr>
              <a:t>Microsoft </a:t>
            </a:r>
            <a:br>
              <a:rPr lang="en-US" sz="2800" dirty="0" smtClean="0">
                <a:latin typeface="Charlemagne Std" pitchFamily="82" charset="0"/>
              </a:rPr>
            </a:br>
            <a:r>
              <a:rPr lang="en-US" sz="2800" dirty="0" smtClean="0">
                <a:latin typeface="Charlemagne Std" pitchFamily="82" charset="0"/>
              </a:rPr>
              <a:t>Tweet Traffic vs. Stock Price</a:t>
            </a:r>
            <a:endParaRPr lang="en-US" sz="2800" dirty="0">
              <a:latin typeface="Charlemagne Std" pitchFamily="82" charset="0"/>
            </a:endParaRPr>
          </a:p>
        </p:txBody>
      </p:sp>
      <p:pic>
        <p:nvPicPr>
          <p:cNvPr id="5" name="Picture 4"/>
          <p:cNvPicPr>
            <a:picLocks noChangeAspect="1"/>
          </p:cNvPicPr>
          <p:nvPr/>
        </p:nvPicPr>
        <p:blipFill rotWithShape="1">
          <a:blip r:embed="rId2"/>
          <a:srcRect l="5491" t="27510" r="67511" b="14052"/>
          <a:stretch/>
        </p:blipFill>
        <p:spPr>
          <a:xfrm>
            <a:off x="2510356" y="381000"/>
            <a:ext cx="4195244" cy="5105400"/>
          </a:xfrm>
          <a:prstGeom prst="rect">
            <a:avLst/>
          </a:prstGeom>
        </p:spPr>
      </p:pic>
    </p:spTree>
    <p:extLst>
      <p:ext uri="{BB962C8B-B14F-4D97-AF65-F5344CB8AC3E}">
        <p14:creationId xmlns:p14="http://schemas.microsoft.com/office/powerpoint/2010/main" val="224852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334000"/>
            <a:ext cx="7886700" cy="1205439"/>
          </a:xfrm>
        </p:spPr>
        <p:txBody>
          <a:bodyPr>
            <a:noAutofit/>
          </a:bodyPr>
          <a:lstStyle/>
          <a:p>
            <a:pPr algn="ctr"/>
            <a:r>
              <a:rPr lang="en-US" sz="3200" dirty="0" smtClean="0">
                <a:latin typeface="Charlemagne Std" pitchFamily="82" charset="0"/>
              </a:rPr>
              <a:t>Doritos </a:t>
            </a:r>
            <a:br>
              <a:rPr lang="en-US" sz="3200" dirty="0" smtClean="0">
                <a:latin typeface="Charlemagne Std" pitchFamily="82" charset="0"/>
              </a:rPr>
            </a:br>
            <a:r>
              <a:rPr lang="en-US" sz="3200" dirty="0" smtClean="0">
                <a:latin typeface="Charlemagne Std" pitchFamily="82" charset="0"/>
              </a:rPr>
              <a:t>Tweet Traffic vs. Stock Price</a:t>
            </a:r>
            <a:endParaRPr lang="en-US" sz="3200" dirty="0">
              <a:latin typeface="Charlemagne Std" pitchFamily="82" charset="0"/>
            </a:endParaRPr>
          </a:p>
        </p:txBody>
      </p:sp>
      <p:pic>
        <p:nvPicPr>
          <p:cNvPr id="4" name="Picture 3"/>
          <p:cNvPicPr>
            <a:picLocks noChangeAspect="1"/>
          </p:cNvPicPr>
          <p:nvPr/>
        </p:nvPicPr>
        <p:blipFill rotWithShape="1">
          <a:blip r:embed="rId2"/>
          <a:srcRect l="5674" t="29301" r="66961" b="13889"/>
          <a:stretch/>
        </p:blipFill>
        <p:spPr>
          <a:xfrm>
            <a:off x="2209800" y="228600"/>
            <a:ext cx="4800600" cy="5272892"/>
          </a:xfrm>
          <a:prstGeom prst="rect">
            <a:avLst/>
          </a:prstGeom>
        </p:spPr>
      </p:pic>
    </p:spTree>
    <p:extLst>
      <p:ext uri="{BB962C8B-B14F-4D97-AF65-F5344CB8AC3E}">
        <p14:creationId xmlns:p14="http://schemas.microsoft.com/office/powerpoint/2010/main" val="141015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765" y="5373766"/>
            <a:ext cx="7810500" cy="1010482"/>
          </a:xfrm>
        </p:spPr>
        <p:txBody>
          <a:bodyPr>
            <a:noAutofit/>
          </a:bodyPr>
          <a:lstStyle/>
          <a:p>
            <a:pPr algn="ctr"/>
            <a:r>
              <a:rPr lang="en-US" sz="2800" dirty="0" smtClean="0">
                <a:latin typeface="Charlemagne Std" pitchFamily="82" charset="0"/>
              </a:rPr>
              <a:t>Old spice</a:t>
            </a:r>
            <a:br>
              <a:rPr lang="en-US" sz="2800" dirty="0" smtClean="0">
                <a:latin typeface="Charlemagne Std" pitchFamily="82" charset="0"/>
              </a:rPr>
            </a:br>
            <a:r>
              <a:rPr lang="en-US" sz="2800" dirty="0" smtClean="0">
                <a:latin typeface="Charlemagne Std" pitchFamily="82" charset="0"/>
              </a:rPr>
              <a:t> Tweet Traffic vs. Stock Price</a:t>
            </a:r>
            <a:endParaRPr lang="en-US" sz="2800" dirty="0">
              <a:latin typeface="Charlemagne Std" pitchFamily="82" charset="0"/>
            </a:endParaRPr>
          </a:p>
        </p:txBody>
      </p:sp>
      <p:pic>
        <p:nvPicPr>
          <p:cNvPr id="4" name="Picture 3"/>
          <p:cNvPicPr>
            <a:picLocks noChangeAspect="1"/>
          </p:cNvPicPr>
          <p:nvPr/>
        </p:nvPicPr>
        <p:blipFill rotWithShape="1">
          <a:blip r:embed="rId2"/>
          <a:srcRect l="5582" t="29951" r="66413" b="11773"/>
          <a:stretch/>
        </p:blipFill>
        <p:spPr>
          <a:xfrm>
            <a:off x="2262767" y="284917"/>
            <a:ext cx="4747633" cy="5201483"/>
          </a:xfrm>
          <a:prstGeom prst="rect">
            <a:avLst/>
          </a:prstGeom>
        </p:spPr>
      </p:pic>
    </p:spTree>
    <p:extLst>
      <p:ext uri="{BB962C8B-B14F-4D97-AF65-F5344CB8AC3E}">
        <p14:creationId xmlns:p14="http://schemas.microsoft.com/office/powerpoint/2010/main" val="3679542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924800" cy="884238"/>
          </a:xfrm>
        </p:spPr>
        <p:txBody>
          <a:bodyPr/>
          <a:lstStyle/>
          <a:p>
            <a:pPr algn="ctr"/>
            <a:r>
              <a:rPr lang="en-US" sz="4800" dirty="0" smtClean="0">
                <a:latin typeface="Charlemagne Std" pitchFamily="82" charset="0"/>
              </a:rPr>
              <a:t>Recommendations</a:t>
            </a:r>
            <a:endParaRPr lang="en-US" sz="4800" dirty="0">
              <a:latin typeface="Charlemagne Std" pitchFamily="82" charset="0"/>
            </a:endParaRPr>
          </a:p>
        </p:txBody>
      </p:sp>
      <p:sp>
        <p:nvSpPr>
          <p:cNvPr id="3" name="Content Placeholder 2"/>
          <p:cNvSpPr>
            <a:spLocks noGrp="1"/>
          </p:cNvSpPr>
          <p:nvPr>
            <p:ph sz="quarter" idx="13"/>
          </p:nvPr>
        </p:nvSpPr>
        <p:spPr>
          <a:xfrm>
            <a:off x="609600" y="990600"/>
            <a:ext cx="7924800" cy="5334000"/>
          </a:xfrm>
        </p:spPr>
        <p:txBody>
          <a:bodyPr>
            <a:normAutofit/>
          </a:bodyPr>
          <a:lstStyle/>
          <a:p>
            <a:r>
              <a:rPr lang="en-US" sz="2000" dirty="0" smtClean="0"/>
              <a:t>We, the marketing team, recommend our company “As Seen Advertised’ to use a Viral method of advertising.</a:t>
            </a:r>
          </a:p>
          <a:p>
            <a:r>
              <a:rPr lang="en-US" sz="2000" dirty="0" smtClean="0"/>
              <a:t>Our analysis showed:</a:t>
            </a:r>
          </a:p>
          <a:p>
            <a:pPr lvl="1"/>
            <a:r>
              <a:rPr lang="en-US" sz="2000" dirty="0" smtClean="0"/>
              <a:t>Total Tweet sentiments -  Viral showed the highest percentage of positive tweets</a:t>
            </a:r>
          </a:p>
          <a:p>
            <a:pPr lvl="1"/>
            <a:r>
              <a:rPr lang="en-US" sz="2000" dirty="0" smtClean="0"/>
              <a:t>Total YouTube comments – Super Bowl showed the highest percentage of positive comments</a:t>
            </a:r>
          </a:p>
          <a:p>
            <a:pPr lvl="1"/>
            <a:r>
              <a:rPr lang="en-US" sz="2000" dirty="0" smtClean="0"/>
              <a:t>YouTube Viewership – Viral showed the highest number of Views</a:t>
            </a:r>
          </a:p>
          <a:p>
            <a:r>
              <a:rPr lang="en-US" sz="2000" dirty="0" smtClean="0"/>
              <a:t>Viewership is undisputable. </a:t>
            </a:r>
          </a:p>
          <a:p>
            <a:r>
              <a:rPr lang="en-US" sz="2000" dirty="0" smtClean="0"/>
              <a:t>Cost of Viral vs. Super Bowl – Viral is attractive for start-ups</a:t>
            </a:r>
          </a:p>
          <a:p>
            <a:pPr lvl="1"/>
            <a:endParaRPr lang="en-US" dirty="0" smtClean="0"/>
          </a:p>
          <a:p>
            <a:pPr lvl="1"/>
            <a:endParaRPr lang="en-US" dirty="0" smtClean="0"/>
          </a:p>
          <a:p>
            <a:pPr marL="457200" lvl="1" indent="0">
              <a:buNone/>
            </a:pPr>
            <a:endParaRPr lang="en-US" dirty="0" smtClean="0"/>
          </a:p>
          <a:p>
            <a:endParaRPr lang="en-US" dirty="0"/>
          </a:p>
          <a:p>
            <a:endParaRPr lang="en-US" dirty="0"/>
          </a:p>
        </p:txBody>
      </p:sp>
    </p:spTree>
    <p:extLst>
      <p:ext uri="{BB962C8B-B14F-4D97-AF65-F5344CB8AC3E}">
        <p14:creationId xmlns:p14="http://schemas.microsoft.com/office/powerpoint/2010/main" val="59200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ircle(in)">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ircle(in)">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98488" y="838200"/>
            <a:ext cx="7924800" cy="838200"/>
          </a:xfrm>
        </p:spPr>
        <p:txBody>
          <a:bodyPr>
            <a:normAutofit/>
          </a:bodyPr>
          <a:lstStyle/>
          <a:p>
            <a:pPr marL="0" indent="0" algn="ctr">
              <a:buNone/>
            </a:pPr>
            <a:r>
              <a:rPr lang="en-US" sz="4400" dirty="0" smtClean="0"/>
              <a:t>Questions</a:t>
            </a:r>
            <a:endParaRPr lang="en-US" sz="4400" dirty="0"/>
          </a:p>
        </p:txBody>
      </p:sp>
      <p:pic>
        <p:nvPicPr>
          <p:cNvPr id="1027" name="Picture 3" descr="C:\Users\jmeidl\AppData\Local\Microsoft\Windows\Temporary Internet Files\Content.IE5\6RQIZJ5T\MC91021640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1971675"/>
            <a:ext cx="436245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6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45345" cy="792117"/>
          </a:xfrm>
        </p:spPr>
        <p:txBody>
          <a:bodyPr>
            <a:normAutofit/>
          </a:bodyPr>
          <a:lstStyle/>
          <a:p>
            <a:pPr algn="ctr"/>
            <a:r>
              <a:rPr lang="en-US" sz="4400" b="1" dirty="0" smtClean="0">
                <a:latin typeface="Charlemagne Std" pitchFamily="82" charset="0"/>
              </a:rPr>
              <a:t>Introduction</a:t>
            </a:r>
            <a:endParaRPr lang="en-US" sz="4400" b="1" dirty="0">
              <a:latin typeface="Charlemagne Std" pitchFamily="82" charset="0"/>
            </a:endParaRPr>
          </a:p>
        </p:txBody>
      </p:sp>
      <p:sp>
        <p:nvSpPr>
          <p:cNvPr id="3" name="Content Placeholder 2"/>
          <p:cNvSpPr>
            <a:spLocks noGrp="1"/>
          </p:cNvSpPr>
          <p:nvPr>
            <p:ph sz="quarter" idx="13"/>
          </p:nvPr>
        </p:nvSpPr>
        <p:spPr>
          <a:xfrm>
            <a:off x="304800" y="1219200"/>
            <a:ext cx="8468735" cy="5133035"/>
          </a:xfrm>
        </p:spPr>
        <p:txBody>
          <a:bodyPr>
            <a:normAutofit/>
          </a:bodyPr>
          <a:lstStyle/>
          <a:p>
            <a:pPr marL="0" indent="0">
              <a:buNone/>
            </a:pPr>
            <a:r>
              <a:rPr lang="en-US" dirty="0" smtClean="0"/>
              <a:t>Our company “As Seen Advertised” is looking for a new method to advertise to increase brand awareness as well as market share. </a:t>
            </a:r>
          </a:p>
          <a:p>
            <a:pPr marL="0" indent="0">
              <a:buNone/>
            </a:pPr>
            <a:r>
              <a:rPr lang="en-US" dirty="0" smtClean="0"/>
              <a:t>Our Goal is to convince our Executive </a:t>
            </a:r>
            <a:r>
              <a:rPr lang="en-US" dirty="0"/>
              <a:t>M</a:t>
            </a:r>
            <a:r>
              <a:rPr lang="en-US" dirty="0" smtClean="0"/>
              <a:t>anagement team to try a new method of Advertising. </a:t>
            </a:r>
          </a:p>
          <a:p>
            <a:pPr marL="0" indent="0">
              <a:buNone/>
            </a:pPr>
            <a:r>
              <a:rPr lang="en-US" dirty="0" smtClean="0"/>
              <a:t>We analyzed three methods of advertisements:</a:t>
            </a:r>
          </a:p>
          <a:p>
            <a:pPr lvl="1">
              <a:buFont typeface="Arial" pitchFamily="34" charset="0"/>
              <a:buChar char="•"/>
            </a:pPr>
            <a:r>
              <a:rPr lang="en-US" dirty="0" smtClean="0"/>
              <a:t>TV Broadcasting</a:t>
            </a:r>
          </a:p>
          <a:p>
            <a:pPr lvl="1">
              <a:buFont typeface="Arial" pitchFamily="34" charset="0"/>
              <a:buChar char="•"/>
            </a:pPr>
            <a:r>
              <a:rPr lang="en-US" dirty="0" smtClean="0"/>
              <a:t>Super Bowl </a:t>
            </a:r>
          </a:p>
          <a:p>
            <a:pPr lvl="1">
              <a:buFont typeface="Arial" pitchFamily="34" charset="0"/>
              <a:buChar char="•"/>
            </a:pPr>
            <a:r>
              <a:rPr lang="en-US" dirty="0" smtClean="0"/>
              <a:t>Viral</a:t>
            </a:r>
          </a:p>
          <a:p>
            <a:r>
              <a:rPr lang="en-US" dirty="0"/>
              <a:t>We will prove which type of marketing campaign is most effective in gaining market share/brand awareness by:</a:t>
            </a:r>
          </a:p>
          <a:p>
            <a:pPr lvl="0" algn="ctr"/>
            <a:r>
              <a:rPr lang="en-US" dirty="0" smtClean="0"/>
              <a:t>Analyzing Tweet Sentiments and YouTube comments</a:t>
            </a:r>
            <a:endParaRPr lang="en-US" dirty="0"/>
          </a:p>
          <a:p>
            <a:pPr lvl="4"/>
            <a:r>
              <a:rPr lang="en-US" dirty="0" smtClean="0"/>
              <a:t>Comparison </a:t>
            </a:r>
            <a:r>
              <a:rPr lang="en-US" dirty="0"/>
              <a:t>analysis of all three types of advertising </a:t>
            </a:r>
          </a:p>
          <a:p>
            <a:pPr lvl="4"/>
            <a:r>
              <a:rPr lang="en-US" dirty="0" smtClean="0"/>
              <a:t>Correlation between </a:t>
            </a:r>
            <a:r>
              <a:rPr lang="en-US" dirty="0"/>
              <a:t>an increase in tweet traffic </a:t>
            </a:r>
            <a:r>
              <a:rPr lang="en-US" dirty="0" smtClean="0"/>
              <a:t>vs. stock prices</a:t>
            </a:r>
            <a:endParaRPr lang="en-US" dirty="0"/>
          </a:p>
          <a:p>
            <a:r>
              <a:rPr lang="en-US" dirty="0"/>
              <a:t>We tailored our analysis on analyzing a collection of ads roughly between 2010-2012.  </a:t>
            </a:r>
          </a:p>
          <a:p>
            <a:endParaRPr lang="en-US" dirty="0" smtClean="0"/>
          </a:p>
          <a:p>
            <a:pPr marL="457200" lvl="1" indent="0">
              <a:buNone/>
            </a:pPr>
            <a:endParaRPr lang="en-US" dirty="0"/>
          </a:p>
        </p:txBody>
      </p:sp>
    </p:spTree>
    <p:extLst>
      <p:ext uri="{BB962C8B-B14F-4D97-AF65-F5344CB8AC3E}">
        <p14:creationId xmlns:p14="http://schemas.microsoft.com/office/powerpoint/2010/main" val="2729594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ircle(in)">
                                      <p:cBhvr>
                                        <p:cTn id="29" dur="2000"/>
                                        <p:tgtEl>
                                          <p:spTgt spid="3">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ircle(in)">
                                      <p:cBhvr>
                                        <p:cTn id="32" dur="2000"/>
                                        <p:tgtEl>
                                          <p:spTgt spid="3">
                                            <p:txEl>
                                              <p:pRg st="7" end="7"/>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circle(in)">
                                      <p:cBhvr>
                                        <p:cTn id="35" dur="2000"/>
                                        <p:tgtEl>
                                          <p:spTgt spid="3">
                                            <p:txEl>
                                              <p:pRg st="8" end="8"/>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circle(in)">
                                      <p:cBhvr>
                                        <p:cTn id="38" dur="20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circle(in)">
                                      <p:cBhvr>
                                        <p:cTn id="43"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52" y="1295400"/>
            <a:ext cx="7924800" cy="4662815"/>
          </a:xfrm>
          <a:prstGeom prst="rect">
            <a:avLst/>
          </a:prstGeom>
        </p:spPr>
        <p:txBody>
          <a:bodyPr wrap="square">
            <a:spAutoFit/>
          </a:bodyPr>
          <a:lstStyle/>
          <a:p>
            <a:pPr marL="171450" indent="-171450">
              <a:lnSpc>
                <a:spcPct val="150000"/>
              </a:lnSpc>
              <a:buFont typeface="Arial" pitchFamily="34" charset="0"/>
              <a:buChar char="•"/>
              <a:defRPr/>
            </a:pPr>
            <a:r>
              <a:rPr lang="en-US" dirty="0" smtClean="0"/>
              <a:t>Our data consists of comments </a:t>
            </a:r>
            <a:r>
              <a:rPr lang="en-US" dirty="0"/>
              <a:t>obtained from </a:t>
            </a:r>
            <a:r>
              <a:rPr lang="en-US" dirty="0" smtClean="0"/>
              <a:t>YouTube, and tweets garnered from a  site </a:t>
            </a:r>
            <a:r>
              <a:rPr lang="en-US" dirty="0"/>
              <a:t>called </a:t>
            </a:r>
            <a:r>
              <a:rPr lang="en-US" dirty="0" smtClean="0"/>
              <a:t>Topsy.  Topsy provides access to thousands </a:t>
            </a:r>
            <a:r>
              <a:rPr lang="en-US" dirty="0"/>
              <a:t>of </a:t>
            </a:r>
            <a:r>
              <a:rPr lang="en-US" dirty="0" smtClean="0"/>
              <a:t>tweets and robust query tools, as seen on the following slide.</a:t>
            </a:r>
            <a:endParaRPr lang="en-US" dirty="0"/>
          </a:p>
          <a:p>
            <a:pPr>
              <a:lnSpc>
                <a:spcPct val="150000"/>
              </a:lnSpc>
              <a:defRPr/>
            </a:pPr>
            <a:endParaRPr lang="en-US" dirty="0"/>
          </a:p>
          <a:p>
            <a:pPr marL="171450" indent="-171450">
              <a:lnSpc>
                <a:spcPct val="150000"/>
              </a:lnSpc>
              <a:buFont typeface="Arial" pitchFamily="34" charset="0"/>
              <a:buChar char="•"/>
              <a:defRPr/>
            </a:pPr>
            <a:r>
              <a:rPr lang="en-US" dirty="0"/>
              <a:t>Two main Python packages were </a:t>
            </a:r>
            <a:r>
              <a:rPr lang="en-US" dirty="0" smtClean="0"/>
              <a:t>used </a:t>
            </a:r>
            <a:r>
              <a:rPr lang="en-US" dirty="0"/>
              <a:t>in </a:t>
            </a:r>
            <a:r>
              <a:rPr lang="en-US" dirty="0" smtClean="0"/>
              <a:t>the </a:t>
            </a:r>
            <a:r>
              <a:rPr lang="en-US" dirty="0"/>
              <a:t>analysis: BeautifulSoup and urllib2 to </a:t>
            </a:r>
            <a:r>
              <a:rPr lang="en-US" dirty="0" smtClean="0"/>
              <a:t>extract data from both Topsy and YouTube.  All in all, we </a:t>
            </a:r>
            <a:r>
              <a:rPr lang="en-US" dirty="0"/>
              <a:t>collected </a:t>
            </a:r>
            <a:r>
              <a:rPr lang="en-US" dirty="0" smtClean="0"/>
              <a:t>roughly 8,000 tweets and 8,000 YouTube comments for our sample population.</a:t>
            </a:r>
          </a:p>
          <a:p>
            <a:pPr marL="171450" indent="-171450">
              <a:lnSpc>
                <a:spcPct val="150000"/>
              </a:lnSpc>
              <a:buFont typeface="Arial" pitchFamily="34" charset="0"/>
              <a:buChar char="•"/>
              <a:defRPr/>
            </a:pPr>
            <a:endParaRPr lang="en-US" dirty="0"/>
          </a:p>
          <a:p>
            <a:pPr marL="171450" indent="-171450">
              <a:lnSpc>
                <a:spcPct val="150000"/>
              </a:lnSpc>
              <a:buFont typeface="Arial" pitchFamily="34" charset="0"/>
              <a:buChar char="•"/>
              <a:defRPr/>
            </a:pPr>
            <a:r>
              <a:rPr lang="en-US" dirty="0" smtClean="0"/>
              <a:t>Additionally,  stock quotes for specific time periods were obtained from Yahoo finance also using Python code.</a:t>
            </a:r>
            <a:endParaRPr lang="en-US" dirty="0"/>
          </a:p>
          <a:p>
            <a:pPr marL="171450" indent="-171450">
              <a:lnSpc>
                <a:spcPct val="150000"/>
              </a:lnSpc>
              <a:buFont typeface="Arial" pitchFamily="34" charset="0"/>
              <a:buChar char="•"/>
              <a:defRPr/>
            </a:pPr>
            <a:endParaRPr lang="en-US" dirty="0" smtClean="0"/>
          </a:p>
        </p:txBody>
      </p:sp>
      <p:sp>
        <p:nvSpPr>
          <p:cNvPr id="6" name="Title 1"/>
          <p:cNvSpPr txBox="1">
            <a:spLocks/>
          </p:cNvSpPr>
          <p:nvPr/>
        </p:nvSpPr>
        <p:spPr>
          <a:xfrm>
            <a:off x="304800" y="152400"/>
            <a:ext cx="8445345" cy="79211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Data extraction</a:t>
            </a:r>
            <a:endParaRPr lang="en-US" sz="4400" b="1" dirty="0">
              <a:latin typeface="Charlemagne Std" pitchFamily="82" charset="0"/>
            </a:endParaRPr>
          </a:p>
        </p:txBody>
      </p:sp>
    </p:spTree>
    <p:extLst>
      <p:ext uri="{BB962C8B-B14F-4D97-AF65-F5344CB8AC3E}">
        <p14:creationId xmlns:p14="http://schemas.microsoft.com/office/powerpoint/2010/main" val="33619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ircle(in)">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ircle(in)">
                                      <p:cBhvr>
                                        <p:cTn id="1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125" r="1648" b="5875"/>
          <a:stretch/>
        </p:blipFill>
        <p:spPr bwMode="auto">
          <a:xfrm>
            <a:off x="1524000" y="838200"/>
            <a:ext cx="6255494" cy="3823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3352800" y="162297"/>
            <a:ext cx="2666999" cy="609599"/>
          </a:xfrm>
        </p:spPr>
        <p:txBody>
          <a:bodyPr/>
          <a:lstStyle/>
          <a:p>
            <a:pPr algn="ctr"/>
            <a:r>
              <a:rPr lang="en-US" sz="4400" dirty="0" smtClean="0">
                <a:latin typeface="Charlemagne Std"/>
              </a:rPr>
              <a:t>Topsy</a:t>
            </a:r>
            <a:endParaRPr lang="en-US" sz="4400" dirty="0">
              <a:latin typeface="Charlemagne Std"/>
            </a:endParaRPr>
          </a:p>
        </p:txBody>
      </p:sp>
    </p:spTree>
    <p:extLst>
      <p:ext uri="{BB962C8B-B14F-4D97-AF65-F5344CB8AC3E}">
        <p14:creationId xmlns:p14="http://schemas.microsoft.com/office/powerpoint/2010/main" val="5133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52" y="762000"/>
            <a:ext cx="7924800" cy="4985980"/>
          </a:xfrm>
          <a:prstGeom prst="rect">
            <a:avLst/>
          </a:prstGeom>
        </p:spPr>
        <p:txBody>
          <a:bodyPr wrap="square">
            <a:spAutoFit/>
          </a:bodyPr>
          <a:lstStyle/>
          <a:p>
            <a:pPr>
              <a:lnSpc>
                <a:spcPct val="150000"/>
              </a:lnSpc>
              <a:defRPr/>
            </a:pPr>
            <a:r>
              <a:rPr lang="en-US" sz="1600" dirty="0" smtClean="0"/>
              <a:t>The purpose of our analysis is to determine viewer sentiment towards each method of advertising.  We have each selected a collection of three advertisements  which  we feel best represent our  respective  categories.</a:t>
            </a:r>
          </a:p>
          <a:p>
            <a:pPr>
              <a:lnSpc>
                <a:spcPct val="150000"/>
              </a:lnSpc>
              <a:defRPr/>
            </a:pPr>
            <a:endParaRPr lang="en-US" sz="1600" dirty="0" smtClean="0"/>
          </a:p>
          <a:p>
            <a:pPr marL="171450" indent="-171450" fontAlgn="base">
              <a:lnSpc>
                <a:spcPct val="150000"/>
              </a:lnSpc>
              <a:buFont typeface="Arial" pitchFamily="34" charset="0"/>
              <a:buChar char="•"/>
              <a:defRPr/>
            </a:pPr>
            <a:r>
              <a:rPr lang="en-US" sz="1600" dirty="0" smtClean="0"/>
              <a:t>The measure of viewer sentiment was accomplished by comparing each  ad against the others within its category based on tweets and the YouTube comments from the specific commercials under review.  The outcomes were then summarized and each category compared against each other.</a:t>
            </a:r>
          </a:p>
          <a:p>
            <a:pPr marL="171450" indent="-171450" fontAlgn="base">
              <a:lnSpc>
                <a:spcPct val="150000"/>
              </a:lnSpc>
              <a:buFont typeface="Arial" pitchFamily="34" charset="0"/>
              <a:buChar char="•"/>
              <a:defRPr/>
            </a:pPr>
            <a:endParaRPr lang="en-US" sz="1600" dirty="0"/>
          </a:p>
          <a:p>
            <a:pPr marL="171450" indent="-171450" fontAlgn="base">
              <a:lnSpc>
                <a:spcPct val="150000"/>
              </a:lnSpc>
              <a:buFont typeface="Arial" pitchFamily="34" charset="0"/>
              <a:buChar char="•"/>
              <a:defRPr/>
            </a:pPr>
            <a:r>
              <a:rPr lang="en-US" sz="1600" dirty="0" smtClean="0"/>
              <a:t>Total YouTube views for each category were summarized and compared</a:t>
            </a:r>
          </a:p>
          <a:p>
            <a:pPr marL="171450" indent="-171450" fontAlgn="base">
              <a:lnSpc>
                <a:spcPct val="150000"/>
              </a:lnSpc>
              <a:buFont typeface="Arial" pitchFamily="34" charset="0"/>
              <a:buChar char="•"/>
              <a:defRPr/>
            </a:pPr>
            <a:endParaRPr lang="en-US" sz="1600" dirty="0" smtClean="0"/>
          </a:p>
          <a:p>
            <a:pPr marL="171450" lvl="4" indent="-171450" fontAlgn="base">
              <a:lnSpc>
                <a:spcPct val="150000"/>
              </a:lnSpc>
              <a:buFont typeface="Arial" pitchFamily="34" charset="0"/>
              <a:buChar char="•"/>
              <a:defRPr/>
            </a:pPr>
            <a:r>
              <a:rPr lang="en-US" sz="1600" dirty="0" smtClean="0"/>
              <a:t>Lastly, graphs were prepared on an effort to depict a c</a:t>
            </a:r>
            <a:r>
              <a:rPr lang="en-US" dirty="0" smtClean="0"/>
              <a:t>orrelation </a:t>
            </a:r>
            <a:r>
              <a:rPr lang="en-US" dirty="0"/>
              <a:t>between </a:t>
            </a:r>
            <a:r>
              <a:rPr lang="en-US" dirty="0" smtClean="0"/>
              <a:t>increased </a:t>
            </a:r>
            <a:r>
              <a:rPr lang="en-US" dirty="0"/>
              <a:t>tweet </a:t>
            </a:r>
            <a:r>
              <a:rPr lang="en-US" dirty="0" smtClean="0"/>
              <a:t>traffic and </a:t>
            </a:r>
            <a:r>
              <a:rPr lang="en-US" dirty="0"/>
              <a:t>stock prices</a:t>
            </a:r>
          </a:p>
          <a:p>
            <a:pPr marL="171450" indent="-171450" fontAlgn="base">
              <a:lnSpc>
                <a:spcPct val="150000"/>
              </a:lnSpc>
              <a:buFont typeface="Arial" pitchFamily="34" charset="0"/>
              <a:buChar char="•"/>
              <a:defRPr/>
            </a:pPr>
            <a:endParaRPr lang="en-US" sz="1600" dirty="0"/>
          </a:p>
        </p:txBody>
      </p:sp>
      <p:sp>
        <p:nvSpPr>
          <p:cNvPr id="6" name="Title 1"/>
          <p:cNvSpPr txBox="1">
            <a:spLocks/>
          </p:cNvSpPr>
          <p:nvPr/>
        </p:nvSpPr>
        <p:spPr>
          <a:xfrm>
            <a:off x="304800" y="76200"/>
            <a:ext cx="8445345" cy="79211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analysis</a:t>
            </a:r>
            <a:endParaRPr lang="en-US" sz="4400" b="1" dirty="0">
              <a:latin typeface="Charlemagne Std" pitchFamily="82" charset="0"/>
            </a:endParaRPr>
          </a:p>
        </p:txBody>
      </p:sp>
    </p:spTree>
    <p:extLst>
      <p:ext uri="{BB962C8B-B14F-4D97-AF65-F5344CB8AC3E}">
        <p14:creationId xmlns:p14="http://schemas.microsoft.com/office/powerpoint/2010/main" val="9236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ircle(in)">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ircle(in)">
                                      <p:cBhvr>
                                        <p:cTn id="17" dur="20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circle(in)">
                                      <p:cBhvr>
                                        <p:cTn id="22"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err="1" smtClean="0">
                <a:latin typeface="Charlemagne Std" pitchFamily="82" charset="0"/>
              </a:rPr>
              <a:t>tv</a:t>
            </a:r>
            <a:r>
              <a:rPr lang="en-US" sz="4400" b="1" dirty="0" smtClean="0">
                <a:latin typeface="Charlemagne Std" pitchFamily="82" charset="0"/>
              </a:rPr>
              <a:t> </a:t>
            </a:r>
            <a:r>
              <a:rPr lang="en-US" sz="4400" b="1" dirty="0" smtClean="0">
                <a:latin typeface="Charlemagne Std" pitchFamily="82" charset="0"/>
              </a:rPr>
              <a:t>commercials</a:t>
            </a:r>
            <a:endParaRPr lang="en-US" sz="3100" b="1" dirty="0">
              <a:latin typeface="Charlemagne Std" pitchFamily="82" charset="0"/>
            </a:endParaRPr>
          </a:p>
        </p:txBody>
      </p:sp>
      <p:pic>
        <p:nvPicPr>
          <p:cNvPr id="8" name="Picture 7"/>
          <p:cNvPicPr>
            <a:picLocks noChangeAspect="1"/>
          </p:cNvPicPr>
          <p:nvPr/>
        </p:nvPicPr>
        <p:blipFill rotWithShape="1">
          <a:blip r:embed="rId2"/>
          <a:srcRect l="16913" t="34119" r="36668" b="30721"/>
          <a:stretch/>
        </p:blipFill>
        <p:spPr>
          <a:xfrm>
            <a:off x="228600" y="533400"/>
            <a:ext cx="3962400" cy="2286000"/>
          </a:xfrm>
          <a:prstGeom prst="rect">
            <a:avLst/>
          </a:prstGeom>
        </p:spPr>
      </p:pic>
      <p:pic>
        <p:nvPicPr>
          <p:cNvPr id="9" name="Content Placeholder 8"/>
          <p:cNvPicPr>
            <a:picLocks noGrp="1" noChangeAspect="1"/>
          </p:cNvPicPr>
          <p:nvPr>
            <p:ph sz="quarter" idx="13"/>
          </p:nvPr>
        </p:nvPicPr>
        <p:blipFill rotWithShape="1">
          <a:blip r:embed="rId3"/>
          <a:srcRect l="16767" t="28389" r="37108" b="26293"/>
          <a:stretch/>
        </p:blipFill>
        <p:spPr>
          <a:xfrm>
            <a:off x="2028084" y="2419269"/>
            <a:ext cx="4448916" cy="2457531"/>
          </a:xfrm>
          <a:prstGeom prst="rect">
            <a:avLst/>
          </a:prstGeom>
        </p:spPr>
      </p:pic>
      <p:pic>
        <p:nvPicPr>
          <p:cNvPr id="10" name="Picture 9"/>
          <p:cNvPicPr>
            <a:picLocks noChangeAspect="1"/>
          </p:cNvPicPr>
          <p:nvPr/>
        </p:nvPicPr>
        <p:blipFill rotWithShape="1">
          <a:blip r:embed="rId4"/>
          <a:srcRect l="21745" t="34510" r="41940" b="30981"/>
          <a:stretch/>
        </p:blipFill>
        <p:spPr>
          <a:xfrm>
            <a:off x="4696740" y="3733800"/>
            <a:ext cx="4190951" cy="2239118"/>
          </a:xfrm>
          <a:prstGeom prst="rect">
            <a:avLst/>
          </a:prstGeom>
        </p:spPr>
      </p:pic>
    </p:spTree>
    <p:extLst>
      <p:ext uri="{BB962C8B-B14F-4D97-AF65-F5344CB8AC3E}">
        <p14:creationId xmlns:p14="http://schemas.microsoft.com/office/powerpoint/2010/main" val="2385680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89" y="5105400"/>
            <a:ext cx="8394855" cy="1371600"/>
          </a:xfrm>
        </p:spPr>
        <p:txBody>
          <a:bodyPr>
            <a:normAutofit/>
          </a:bodyPr>
          <a:lstStyle/>
          <a:p>
            <a:pPr algn="ctr"/>
            <a:r>
              <a:rPr lang="en-US" sz="4000" dirty="0" smtClean="0">
                <a:latin typeface="Charlemagne Std" pitchFamily="82" charset="0"/>
              </a:rPr>
              <a:t>TV </a:t>
            </a:r>
            <a:r>
              <a:rPr lang="en-US" sz="4000" dirty="0" smtClean="0">
                <a:latin typeface="Charlemagne Std" pitchFamily="82" charset="0"/>
              </a:rPr>
              <a:t>Commercials</a:t>
            </a:r>
            <a:r>
              <a:rPr lang="en-US" sz="3600" dirty="0" smtClean="0">
                <a:latin typeface="Charlemagne Std" pitchFamily="82" charset="0"/>
              </a:rPr>
              <a:t/>
            </a:r>
            <a:br>
              <a:rPr lang="en-US" sz="3600" dirty="0" smtClean="0">
                <a:latin typeface="Charlemagne Std" pitchFamily="82" charset="0"/>
              </a:rPr>
            </a:br>
            <a:r>
              <a:rPr lang="en-US" sz="2800" dirty="0" smtClean="0">
                <a:latin typeface="Charlemagne Std" pitchFamily="82" charset="0"/>
              </a:rPr>
              <a:t>Tweet </a:t>
            </a:r>
            <a:r>
              <a:rPr lang="en-US" sz="2800" dirty="0">
                <a:latin typeface="Charlemagne Std" pitchFamily="82" charset="0"/>
              </a:rPr>
              <a:t>&amp; </a:t>
            </a:r>
            <a:r>
              <a:rPr lang="en-US" sz="2800" dirty="0" smtClean="0">
                <a:latin typeface="Charlemagne Std" pitchFamily="82" charset="0"/>
              </a:rPr>
              <a:t>YouTube  </a:t>
            </a:r>
            <a:r>
              <a:rPr lang="en-US" sz="2800" dirty="0">
                <a:latin typeface="Charlemagne Std" pitchFamily="82" charset="0"/>
              </a:rPr>
              <a:t>Sentiments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43000"/>
            <a:ext cx="4394817" cy="331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8602" y="1142999"/>
            <a:ext cx="4394817" cy="331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538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Super bowl commercials</a:t>
            </a:r>
            <a:endParaRPr lang="en-US" sz="3100" b="1" dirty="0">
              <a:latin typeface="Charlemagne Std" pitchFamily="82" charset="0"/>
            </a:endParaRPr>
          </a:p>
        </p:txBody>
      </p:sp>
      <p:sp>
        <p:nvSpPr>
          <p:cNvPr id="2" name="Content Placeholder 1"/>
          <p:cNvSpPr>
            <a:spLocks noGrp="1"/>
          </p:cNvSpPr>
          <p:nvPr>
            <p:ph sz="quarter" idx="13"/>
          </p:nvPr>
        </p:nvSpPr>
        <p:spPr/>
        <p:txBody>
          <a:bodyPr/>
          <a:lstStyle/>
          <a:p>
            <a:endParaRPr lang="en-US" dirty="0"/>
          </a:p>
        </p:txBody>
      </p:sp>
      <p:pic>
        <p:nvPicPr>
          <p:cNvPr id="4" name="Picture 3"/>
          <p:cNvPicPr>
            <a:picLocks noChangeAspect="1"/>
          </p:cNvPicPr>
          <p:nvPr/>
        </p:nvPicPr>
        <p:blipFill rotWithShape="1">
          <a:blip r:embed="rId2"/>
          <a:srcRect l="16693" t="28389" r="36742" b="26162"/>
          <a:stretch/>
        </p:blipFill>
        <p:spPr>
          <a:xfrm>
            <a:off x="152400" y="762000"/>
            <a:ext cx="3714586" cy="2038350"/>
          </a:xfrm>
          <a:prstGeom prst="rect">
            <a:avLst/>
          </a:prstGeom>
        </p:spPr>
      </p:pic>
      <p:pic>
        <p:nvPicPr>
          <p:cNvPr id="5" name="Picture 4"/>
          <p:cNvPicPr>
            <a:picLocks noChangeAspect="1"/>
          </p:cNvPicPr>
          <p:nvPr/>
        </p:nvPicPr>
        <p:blipFill rotWithShape="1">
          <a:blip r:embed="rId3"/>
          <a:srcRect l="16693" t="28259" r="36888" b="26944"/>
          <a:stretch/>
        </p:blipFill>
        <p:spPr>
          <a:xfrm>
            <a:off x="2676525" y="2400540"/>
            <a:ext cx="3790949" cy="2056919"/>
          </a:xfrm>
          <a:prstGeom prst="rect">
            <a:avLst/>
          </a:prstGeom>
        </p:spPr>
      </p:pic>
      <p:pic>
        <p:nvPicPr>
          <p:cNvPr id="7" name="Picture 6"/>
          <p:cNvPicPr>
            <a:picLocks noChangeAspect="1"/>
          </p:cNvPicPr>
          <p:nvPr/>
        </p:nvPicPr>
        <p:blipFill rotWithShape="1">
          <a:blip r:embed="rId4"/>
          <a:srcRect l="16767" t="19794" r="37108" b="35669"/>
          <a:stretch/>
        </p:blipFill>
        <p:spPr>
          <a:xfrm>
            <a:off x="4953000" y="4038600"/>
            <a:ext cx="3848100" cy="2088969"/>
          </a:xfrm>
          <a:prstGeom prst="rect">
            <a:avLst/>
          </a:prstGeom>
        </p:spPr>
      </p:pic>
    </p:spTree>
    <p:extLst>
      <p:ext uri="{BB962C8B-B14F-4D97-AF65-F5344CB8AC3E}">
        <p14:creationId xmlns:p14="http://schemas.microsoft.com/office/powerpoint/2010/main" val="2662091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105400"/>
            <a:ext cx="8686800" cy="1371600"/>
          </a:xfrm>
        </p:spPr>
        <p:txBody>
          <a:bodyPr>
            <a:normAutofit fontScale="90000"/>
          </a:bodyPr>
          <a:lstStyle/>
          <a:p>
            <a:pPr algn="ct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smtClean="0">
                <a:latin typeface="Charlemagne Std" pitchFamily="82" charset="0"/>
              </a:rPr>
              <a:t>Super </a:t>
            </a:r>
            <a:r>
              <a:rPr lang="en-US" sz="4400" dirty="0" smtClean="0">
                <a:latin typeface="Charlemagne Std" pitchFamily="82" charset="0"/>
              </a:rPr>
              <a:t>Bowl </a:t>
            </a:r>
            <a:r>
              <a:rPr lang="en-US" sz="4400" b="1" dirty="0">
                <a:latin typeface="Charlemagne Std" pitchFamily="82" charset="0"/>
              </a:rPr>
              <a:t>commercials</a:t>
            </a:r>
            <a:r>
              <a:rPr lang="en-US" sz="3100" b="1" dirty="0">
                <a:latin typeface="Charlemagne Std" pitchFamily="82" charset="0"/>
              </a:rPr>
              <a:t/>
            </a:r>
            <a:br>
              <a:rPr lang="en-US" sz="3100" b="1"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3100" dirty="0" smtClean="0">
                <a:latin typeface="Charlemagne Std" pitchFamily="82" charset="0"/>
              </a:rPr>
              <a:t>Tweet </a:t>
            </a:r>
            <a:r>
              <a:rPr lang="en-US" sz="3100" dirty="0">
                <a:latin typeface="Charlemagne Std" pitchFamily="82" charset="0"/>
              </a:rPr>
              <a:t>&amp; YouTube Sentiments </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01487"/>
            <a:ext cx="4419600" cy="3334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001488"/>
            <a:ext cx="4419600" cy="3334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945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3"/>
                                        </p:tgtEl>
                                        <p:attrNameLst>
                                          <p:attrName>style.visibility</p:attrName>
                                        </p:attrNameLst>
                                      </p:cBhvr>
                                      <p:to>
                                        <p:strVal val="visible"/>
                                      </p:to>
                                    </p:set>
                                    <p:animEffect transition="in" filter="fade">
                                      <p:cBhvr>
                                        <p:cTn id="14" dur="1000"/>
                                        <p:tgtEl>
                                          <p:spTgt spid="2053"/>
                                        </p:tgtEl>
                                      </p:cBhvr>
                                    </p:animEffect>
                                    <p:anim calcmode="lin" valueType="num">
                                      <p:cBhvr>
                                        <p:cTn id="15" dur="1000" fill="hold"/>
                                        <p:tgtEl>
                                          <p:spTgt spid="2053"/>
                                        </p:tgtEl>
                                        <p:attrNameLst>
                                          <p:attrName>ppt_x</p:attrName>
                                        </p:attrNameLst>
                                      </p:cBhvr>
                                      <p:tavLst>
                                        <p:tav tm="0">
                                          <p:val>
                                            <p:strVal val="#ppt_x"/>
                                          </p:val>
                                        </p:tav>
                                        <p:tav tm="100000">
                                          <p:val>
                                            <p:strVal val="#ppt_x"/>
                                          </p:val>
                                        </p:tav>
                                      </p:tavLst>
                                    </p:anim>
                                    <p:anim calcmode="lin" valueType="num">
                                      <p:cBhvr>
                                        <p:cTn id="16"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731</TotalTime>
  <Words>533</Words>
  <Application>Microsoft Office PowerPoint</Application>
  <PresentationFormat>On-screen Show (4:3)</PresentationFormat>
  <Paragraphs>120</Paragraphs>
  <Slides>19</Slides>
  <Notes>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Horizon</vt:lpstr>
      <vt:lpstr>As Seen Advertised</vt:lpstr>
      <vt:lpstr>Introduction</vt:lpstr>
      <vt:lpstr>PowerPoint Presentation</vt:lpstr>
      <vt:lpstr>Topsy</vt:lpstr>
      <vt:lpstr>PowerPoint Presentation</vt:lpstr>
      <vt:lpstr>PowerPoint Presentation</vt:lpstr>
      <vt:lpstr>TV Commercials Tweet &amp; YouTube  Sentiments </vt:lpstr>
      <vt:lpstr>PowerPoint Presentation</vt:lpstr>
      <vt:lpstr>         Super Bowl commercials  Tweet &amp; YouTube Sentiments </vt:lpstr>
      <vt:lpstr>PowerPoint Presentation</vt:lpstr>
      <vt:lpstr>Web Commercials Tweet &amp; YouTube Sentiments</vt:lpstr>
      <vt:lpstr>Sentiment Analysis Totals</vt:lpstr>
      <vt:lpstr>YouTube Viewership Totals</vt:lpstr>
      <vt:lpstr>The hacked tweet that took down wall street</vt:lpstr>
      <vt:lpstr>Microsoft  Tweet Traffic vs. Stock Price</vt:lpstr>
      <vt:lpstr>Doritos  Tweet Traffic vs. Stock Price</vt:lpstr>
      <vt:lpstr>Old spice  Tweet Traffic vs. Stock Price</vt:lpstr>
      <vt:lpstr>Recommendations</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 Seen Advertised</dc:title>
  <dc:creator>Jennifer Meidl</dc:creator>
  <cp:lastModifiedBy>Tank</cp:lastModifiedBy>
  <cp:revision>76</cp:revision>
  <dcterms:created xsi:type="dcterms:W3CDTF">2013-04-28T18:13:38Z</dcterms:created>
  <dcterms:modified xsi:type="dcterms:W3CDTF">2013-04-30T21:10:06Z</dcterms:modified>
</cp:coreProperties>
</file>